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4" r:id="rId1"/>
  </p:sldMasterIdLst>
  <p:sldIdLst>
    <p:sldId id="257" r:id="rId2"/>
    <p:sldId id="258" r:id="rId3"/>
    <p:sldId id="259" r:id="rId4"/>
    <p:sldId id="260" r:id="rId5"/>
    <p:sldId id="261" r:id="rId6"/>
    <p:sldId id="262" r:id="rId7"/>
    <p:sldId id="263" r:id="rId8"/>
    <p:sldId id="264" r:id="rId9"/>
    <p:sldId id="265" r:id="rId10"/>
    <p:sldId id="266" r:id="rId11"/>
    <p:sldId id="267" r:id="rId12"/>
    <p:sldId id="276" r:id="rId13"/>
    <p:sldId id="268" r:id="rId14"/>
    <p:sldId id="278" r:id="rId15"/>
    <p:sldId id="269" r:id="rId16"/>
    <p:sldId id="279" r:id="rId17"/>
    <p:sldId id="270" r:id="rId18"/>
    <p:sldId id="274" r:id="rId19"/>
    <p:sldId id="277" r:id="rId20"/>
    <p:sldId id="271" r:id="rId21"/>
    <p:sldId id="272" r:id="rId22"/>
    <p:sldId id="273" r:id="rId23"/>
    <p:sldId id="275" r:id="rId24"/>
    <p:sldId id="280" r:id="rId25"/>
    <p:sldId id="281" r:id="rId26"/>
    <p:sldId id="287"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94660"/>
  </p:normalViewPr>
  <p:slideViewPr>
    <p:cSldViewPr snapToGrid="0">
      <p:cViewPr varScale="1">
        <p:scale>
          <a:sx n="111" d="100"/>
          <a:sy n="111" d="100"/>
        </p:scale>
        <p:origin x="90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3" Type="http://schemas.openxmlformats.org/officeDocument/2006/relationships/image" Target="../media/image2.svg"/><Relationship Id="rId18" Type="http://schemas.openxmlformats.org/officeDocument/2006/relationships/image" Target="../media/image23.png"/><Relationship Id="rId26" Type="http://schemas.openxmlformats.org/officeDocument/2006/relationships/image" Target="../media/image27.png"/><Relationship Id="rId3" Type="http://schemas.openxmlformats.org/officeDocument/2006/relationships/image" Target="../media/image12.svg"/><Relationship Id="rId21" Type="http://schemas.openxmlformats.org/officeDocument/2006/relationships/image" Target="../media/image4.svg"/><Relationship Id="rId7" Type="http://schemas.openxmlformats.org/officeDocument/2006/relationships/image" Target="../media/image16.svg"/><Relationship Id="rId12" Type="http://schemas.openxmlformats.org/officeDocument/2006/relationships/image" Target="../media/image1.png"/><Relationship Id="rId17" Type="http://schemas.openxmlformats.org/officeDocument/2006/relationships/image" Target="../media/image22.svg"/><Relationship Id="rId25" Type="http://schemas.openxmlformats.org/officeDocument/2006/relationships/image" Target="../media/image26.svg"/><Relationship Id="rId33" Type="http://schemas.openxmlformats.org/officeDocument/2006/relationships/image" Target="../media/image6.svg"/><Relationship Id="rId2" Type="http://schemas.openxmlformats.org/officeDocument/2006/relationships/image" Target="../media/image11.png"/><Relationship Id="rId16" Type="http://schemas.openxmlformats.org/officeDocument/2006/relationships/image" Target="../media/image21.png"/><Relationship Id="rId20" Type="http://schemas.openxmlformats.org/officeDocument/2006/relationships/image" Target="../media/image3.png"/><Relationship Id="rId29" Type="http://schemas.openxmlformats.org/officeDocument/2006/relationships/image" Target="../media/image30.sv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svg"/><Relationship Id="rId24" Type="http://schemas.openxmlformats.org/officeDocument/2006/relationships/image" Target="../media/image25.png"/><Relationship Id="rId32" Type="http://schemas.openxmlformats.org/officeDocument/2006/relationships/image" Target="../media/image5.png"/><Relationship Id="rId5" Type="http://schemas.openxmlformats.org/officeDocument/2006/relationships/image" Target="../media/image14.svg"/><Relationship Id="rId15" Type="http://schemas.openxmlformats.org/officeDocument/2006/relationships/image" Target="../media/image10.svg"/><Relationship Id="rId23" Type="http://schemas.openxmlformats.org/officeDocument/2006/relationships/image" Target="../media/image8.svg"/><Relationship Id="rId28" Type="http://schemas.openxmlformats.org/officeDocument/2006/relationships/image" Target="../media/image29.png"/><Relationship Id="rId10" Type="http://schemas.openxmlformats.org/officeDocument/2006/relationships/image" Target="../media/image19.png"/><Relationship Id="rId19" Type="http://schemas.openxmlformats.org/officeDocument/2006/relationships/image" Target="../media/image24.svg"/><Relationship Id="rId31" Type="http://schemas.openxmlformats.org/officeDocument/2006/relationships/image" Target="../media/image32.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9.png"/><Relationship Id="rId22" Type="http://schemas.openxmlformats.org/officeDocument/2006/relationships/image" Target="../media/image7.png"/><Relationship Id="rId27" Type="http://schemas.openxmlformats.org/officeDocument/2006/relationships/image" Target="../media/image28.svg"/><Relationship Id="rId30" Type="http://schemas.openxmlformats.org/officeDocument/2006/relationships/image" Target="../media/image31.png"/><Relationship Id="rId8"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0.svg"/><Relationship Id="rId18" Type="http://schemas.openxmlformats.org/officeDocument/2006/relationships/image" Target="../media/image3.png"/><Relationship Id="rId26" Type="http://schemas.openxmlformats.org/officeDocument/2006/relationships/image" Target="../media/image29.png"/><Relationship Id="rId3" Type="http://schemas.openxmlformats.org/officeDocument/2006/relationships/image" Target="../media/image12.svg"/><Relationship Id="rId21" Type="http://schemas.openxmlformats.org/officeDocument/2006/relationships/image" Target="../media/image8.svg"/><Relationship Id="rId7" Type="http://schemas.openxmlformats.org/officeDocument/2006/relationships/image" Target="../media/image16.svg"/><Relationship Id="rId12" Type="http://schemas.openxmlformats.org/officeDocument/2006/relationships/image" Target="../media/image9.png"/><Relationship Id="rId17" Type="http://schemas.openxmlformats.org/officeDocument/2006/relationships/image" Target="../media/image24.svg"/><Relationship Id="rId25" Type="http://schemas.openxmlformats.org/officeDocument/2006/relationships/image" Target="../media/image28.svg"/><Relationship Id="rId2" Type="http://schemas.openxmlformats.org/officeDocument/2006/relationships/image" Target="../media/image11.png"/><Relationship Id="rId16" Type="http://schemas.openxmlformats.org/officeDocument/2006/relationships/image" Target="../media/image23.png"/><Relationship Id="rId20" Type="http://schemas.openxmlformats.org/officeDocument/2006/relationships/image" Target="../media/image7.png"/><Relationship Id="rId29" Type="http://schemas.openxmlformats.org/officeDocument/2006/relationships/image" Target="../media/image32.sv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svg"/><Relationship Id="rId24" Type="http://schemas.openxmlformats.org/officeDocument/2006/relationships/image" Target="../media/image27.png"/><Relationship Id="rId5" Type="http://schemas.openxmlformats.org/officeDocument/2006/relationships/image" Target="../media/image14.svg"/><Relationship Id="rId15" Type="http://schemas.openxmlformats.org/officeDocument/2006/relationships/image" Target="../media/image22.svg"/><Relationship Id="rId23" Type="http://schemas.openxmlformats.org/officeDocument/2006/relationships/image" Target="../media/image26.svg"/><Relationship Id="rId28" Type="http://schemas.openxmlformats.org/officeDocument/2006/relationships/image" Target="../media/image31.png"/><Relationship Id="rId10" Type="http://schemas.openxmlformats.org/officeDocument/2006/relationships/image" Target="../media/image1.png"/><Relationship Id="rId19" Type="http://schemas.openxmlformats.org/officeDocument/2006/relationships/image" Target="../media/image4.svg"/><Relationship Id="rId31" Type="http://schemas.openxmlformats.org/officeDocument/2006/relationships/image" Target="../media/image6.sv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1.png"/><Relationship Id="rId22" Type="http://schemas.openxmlformats.org/officeDocument/2006/relationships/image" Target="../media/image25.png"/><Relationship Id="rId27" Type="http://schemas.openxmlformats.org/officeDocument/2006/relationships/image" Target="../media/image30.svg"/><Relationship Id="rId30"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C6DA8-D137-41D2-A934-63CB8FFB8B81}"/>
              </a:ext>
            </a:extLst>
          </p:cNvPr>
          <p:cNvSpPr>
            <a:spLocks noGrp="1"/>
          </p:cNvSpPr>
          <p:nvPr>
            <p:ph type="title"/>
          </p:nvPr>
        </p:nvSpPr>
        <p:spPr/>
        <p:txBody>
          <a:bodyPr/>
          <a:lstStyle/>
          <a:p>
            <a:r>
              <a:rPr lang="zh-CN" altLang="en-US"/>
              <a:t>单击此处编辑母版标题样式</a:t>
            </a:r>
            <a:endParaRPr lang="zh-CN" altLang="en-US" dirty="0"/>
          </a:p>
        </p:txBody>
      </p:sp>
      <p:sp>
        <p:nvSpPr>
          <p:cNvPr id="3" name="Content Placeholder 2">
            <a:extLst>
              <a:ext uri="{FF2B5EF4-FFF2-40B4-BE49-F238E27FC236}">
                <a16:creationId xmlns:a16="http://schemas.microsoft.com/office/drawing/2014/main" id="{0CED916A-3E34-4B9E-8F9F-7A8921A30F9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4" name="Date Placeholder 3">
            <a:extLst>
              <a:ext uri="{FF2B5EF4-FFF2-40B4-BE49-F238E27FC236}">
                <a16:creationId xmlns:a16="http://schemas.microsoft.com/office/drawing/2014/main" id="{57FE6FF3-E480-4C96-9DE0-054940E7CBC6}"/>
              </a:ext>
            </a:extLst>
          </p:cNvPr>
          <p:cNvSpPr>
            <a:spLocks noGrp="1"/>
          </p:cNvSpPr>
          <p:nvPr>
            <p:ph type="dt" sz="half" idx="10"/>
          </p:nvPr>
        </p:nvSpPr>
        <p:spPr/>
        <p:txBody>
          <a:bodyPr/>
          <a:lstStyle/>
          <a:p>
            <a:fld id="{1A8851F8-DCE4-40A1-A691-D7BF15352AD8}" type="datetimeFigureOut">
              <a:rPr lang="zh-CN" altLang="en-US" smtClean="0"/>
              <a:t>2024/6/1</a:t>
            </a:fld>
            <a:endParaRPr lang="zh-CN" altLang="en-US"/>
          </a:p>
        </p:txBody>
      </p:sp>
      <p:sp>
        <p:nvSpPr>
          <p:cNvPr id="5" name="Footer Placeholder 4">
            <a:extLst>
              <a:ext uri="{FF2B5EF4-FFF2-40B4-BE49-F238E27FC236}">
                <a16:creationId xmlns:a16="http://schemas.microsoft.com/office/drawing/2014/main" id="{055DFAA1-D4C3-4306-A3AE-0641E3581966}"/>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A3E0EBE-EC20-4150-A2C6-9837F3449581}"/>
              </a:ext>
            </a:extLst>
          </p:cNvPr>
          <p:cNvSpPr>
            <a:spLocks noGrp="1"/>
          </p:cNvSpPr>
          <p:nvPr>
            <p:ph type="sldNum" sz="quarter" idx="12"/>
          </p:nvPr>
        </p:nvSpPr>
        <p:spPr/>
        <p:txBody>
          <a:bodyPr/>
          <a:lstStyle/>
          <a:p>
            <a:fld id="{1634D60C-198A-49B0-B8BF-0E0C2C794F8F}" type="slidenum">
              <a:rPr lang="zh-CN" altLang="en-US" smtClean="0"/>
              <a:t>‹#›</a:t>
            </a:fld>
            <a:endParaRPr lang="zh-CN" altLang="en-US"/>
          </a:p>
        </p:txBody>
      </p:sp>
    </p:spTree>
    <p:extLst>
      <p:ext uri="{BB962C8B-B14F-4D97-AF65-F5344CB8AC3E}">
        <p14:creationId xmlns:p14="http://schemas.microsoft.com/office/powerpoint/2010/main" val="2724689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accent3">
            <a:lumMod val="20000"/>
            <a:lumOff val="80000"/>
          </a:schemeClr>
        </a:solidFill>
        <a:effectLst/>
      </p:bgPr>
    </p:bg>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21322C35-CD7B-7141-1241-DB74401C18C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2130" b="10665"/>
          <a:stretch/>
        </p:blipFill>
        <p:spPr>
          <a:xfrm>
            <a:off x="0" y="5040867"/>
            <a:ext cx="1530378" cy="1817133"/>
          </a:xfrm>
          <a:prstGeom prst="rect">
            <a:avLst/>
          </a:prstGeom>
        </p:spPr>
      </p:pic>
      <p:pic>
        <p:nvPicPr>
          <p:cNvPr id="8" name="Graphic 7">
            <a:extLst>
              <a:ext uri="{FF2B5EF4-FFF2-40B4-BE49-F238E27FC236}">
                <a16:creationId xmlns:a16="http://schemas.microsoft.com/office/drawing/2014/main" id="{DFDED40A-D672-E29F-2E5B-363A758392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4535" y="203200"/>
            <a:ext cx="1682243" cy="1998301"/>
          </a:xfrm>
          <a:prstGeom prst="rect">
            <a:avLst/>
          </a:prstGeom>
        </p:spPr>
      </p:pic>
      <p:sp>
        <p:nvSpPr>
          <p:cNvPr id="2" name="Title 1">
            <a:extLst>
              <a:ext uri="{FF2B5EF4-FFF2-40B4-BE49-F238E27FC236}">
                <a16:creationId xmlns:a16="http://schemas.microsoft.com/office/drawing/2014/main" id="{000C7662-4F6D-4B06-BB36-235FC06BF816}"/>
              </a:ext>
            </a:extLst>
          </p:cNvPr>
          <p:cNvSpPr>
            <a:spLocks noGrp="1"/>
          </p:cNvSpPr>
          <p:nvPr>
            <p:ph type="title"/>
          </p:nvPr>
        </p:nvSpPr>
        <p:spPr>
          <a:xfrm>
            <a:off x="660401" y="2506302"/>
            <a:ext cx="5731164" cy="1243808"/>
          </a:xfrm>
        </p:spPr>
        <p:txBody>
          <a:bodyPr vert="horz" lIns="91440" tIns="45720" rIns="91440" bIns="45720" rtlCol="0" anchor="b">
            <a:noAutofit/>
          </a:bodyPr>
          <a:lstStyle>
            <a:lvl1pPr>
              <a:defRPr lang="zh-CN" altLang="en-US" sz="4000">
                <a:solidFill>
                  <a:schemeClr val="accent1"/>
                </a:solidFill>
              </a:defRPr>
            </a:lvl1pPr>
          </a:lstStyle>
          <a:p>
            <a:pPr lvl="0" defTabSz="914354"/>
            <a:r>
              <a:rPr lang="zh-CN" altLang="en-US"/>
              <a:t>单击此处编辑母版标题样式</a:t>
            </a:r>
            <a:endParaRPr lang="zh-CN" altLang="en-US" dirty="0"/>
          </a:p>
        </p:txBody>
      </p:sp>
      <p:sp>
        <p:nvSpPr>
          <p:cNvPr id="3" name="Text Placeholder 2">
            <a:extLst>
              <a:ext uri="{FF2B5EF4-FFF2-40B4-BE49-F238E27FC236}">
                <a16:creationId xmlns:a16="http://schemas.microsoft.com/office/drawing/2014/main" id="{9FF9930E-40DF-417D-8161-BD38EB172DC1}"/>
              </a:ext>
            </a:extLst>
          </p:cNvPr>
          <p:cNvSpPr>
            <a:spLocks noGrp="1"/>
          </p:cNvSpPr>
          <p:nvPr>
            <p:ph type="body" idx="1"/>
          </p:nvPr>
        </p:nvSpPr>
        <p:spPr>
          <a:xfrm>
            <a:off x="660401" y="3750109"/>
            <a:ext cx="5731164" cy="2383991"/>
          </a:xfrm>
        </p:spPr>
        <p:txBody>
          <a:bodyPr/>
          <a:lstStyle>
            <a:lvl1pPr marL="0" indent="0">
              <a:buNone/>
              <a:defRPr lang="en-US" altLang="zh-CN" sz="1200" kern="120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a:extLst>
              <a:ext uri="{FF2B5EF4-FFF2-40B4-BE49-F238E27FC236}">
                <a16:creationId xmlns:a16="http://schemas.microsoft.com/office/drawing/2014/main" id="{E5279D9A-DC49-4C12-80D3-3D89C2783F3A}"/>
              </a:ext>
            </a:extLst>
          </p:cNvPr>
          <p:cNvSpPr>
            <a:spLocks noGrp="1"/>
          </p:cNvSpPr>
          <p:nvPr>
            <p:ph type="dt" sz="half" idx="10"/>
          </p:nvPr>
        </p:nvSpPr>
        <p:spPr/>
        <p:txBody>
          <a:bodyPr/>
          <a:lstStyle/>
          <a:p>
            <a:fld id="{1A8851F8-DCE4-40A1-A691-D7BF15352AD8}" type="datetimeFigureOut">
              <a:rPr lang="zh-CN" altLang="en-US" smtClean="0"/>
              <a:t>2024/6/1</a:t>
            </a:fld>
            <a:endParaRPr lang="zh-CN" altLang="en-US"/>
          </a:p>
        </p:txBody>
      </p:sp>
      <p:sp>
        <p:nvSpPr>
          <p:cNvPr id="5" name="Footer Placeholder 4">
            <a:extLst>
              <a:ext uri="{FF2B5EF4-FFF2-40B4-BE49-F238E27FC236}">
                <a16:creationId xmlns:a16="http://schemas.microsoft.com/office/drawing/2014/main" id="{51EF8C95-8814-4768-850F-851B6434A9EE}"/>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D894C1D7-7C5A-49B3-9D05-119C615E16B1}"/>
              </a:ext>
            </a:extLst>
          </p:cNvPr>
          <p:cNvSpPr>
            <a:spLocks noGrp="1"/>
          </p:cNvSpPr>
          <p:nvPr>
            <p:ph type="sldNum" sz="quarter" idx="12"/>
          </p:nvPr>
        </p:nvSpPr>
        <p:spPr/>
        <p:txBody>
          <a:bodyPr/>
          <a:lstStyle/>
          <a:p>
            <a:fld id="{1634D60C-198A-49B0-B8BF-0E0C2C794F8F}" type="slidenum">
              <a:rPr lang="zh-CN" altLang="en-US" smtClean="0"/>
              <a:t>‹#›</a:t>
            </a:fld>
            <a:endParaRPr lang="zh-CN" altLang="en-US"/>
          </a:p>
        </p:txBody>
      </p:sp>
      <p:pic>
        <p:nvPicPr>
          <p:cNvPr id="7" name="Graphic 6">
            <a:extLst>
              <a:ext uri="{FF2B5EF4-FFF2-40B4-BE49-F238E27FC236}">
                <a16:creationId xmlns:a16="http://schemas.microsoft.com/office/drawing/2014/main" id="{FBE13073-988E-2107-B904-D7D57F684A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0603" y="1368574"/>
            <a:ext cx="4445731" cy="4120851"/>
          </a:xfrm>
          <a:prstGeom prst="rect">
            <a:avLst/>
          </a:prstGeom>
        </p:spPr>
      </p:pic>
    </p:spTree>
    <p:extLst>
      <p:ext uri="{BB962C8B-B14F-4D97-AF65-F5344CB8AC3E}">
        <p14:creationId xmlns:p14="http://schemas.microsoft.com/office/powerpoint/2010/main" val="4125740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ntents Layou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DF03A82-401C-4A0E-BE21-BE588E874141}"/>
              </a:ext>
            </a:extLst>
          </p:cNvPr>
          <p:cNvSpPr>
            <a:spLocks noGrp="1"/>
          </p:cNvSpPr>
          <p:nvPr>
            <p:ph type="body" sz="quarter" idx="14" hasCustomPrompt="1"/>
          </p:nvPr>
        </p:nvSpPr>
        <p:spPr>
          <a:xfrm>
            <a:off x="660400" y="1500188"/>
            <a:ext cx="2836562" cy="594626"/>
          </a:xfrm>
        </p:spPr>
        <p:txBody>
          <a:bodyPr>
            <a:normAutofit/>
          </a:bodyPr>
          <a:lstStyle>
            <a:lvl1pPr marL="0" indent="0" algn="r">
              <a:buFont typeface="+mj-lt"/>
              <a:buNone/>
              <a:defRPr sz="2400" b="1"/>
            </a:lvl1pPr>
            <a:lvl2pPr marL="457200" indent="0">
              <a:buFont typeface="+mj-ea"/>
              <a:buNone/>
              <a:defRPr/>
            </a:lvl2pPr>
            <a:lvl3pPr marL="1257300" indent="-342900">
              <a:buFont typeface="+mj-lt"/>
              <a:buAutoNum type="alphaLcParenR"/>
              <a:defRPr/>
            </a:lvl3pPr>
          </a:lstStyle>
          <a:p>
            <a:pPr lvl="0"/>
            <a:r>
              <a:rPr lang="en-US" altLang="zh-CN" dirty="0"/>
              <a:t>CONTENTS</a:t>
            </a:r>
            <a:endParaRPr lang="zh-CN" altLang="en-US" dirty="0"/>
          </a:p>
        </p:txBody>
      </p:sp>
      <p:sp>
        <p:nvSpPr>
          <p:cNvPr id="7" name="Text Placeholder 6">
            <a:extLst>
              <a:ext uri="{FF2B5EF4-FFF2-40B4-BE49-F238E27FC236}">
                <a16:creationId xmlns:a16="http://schemas.microsoft.com/office/drawing/2014/main" id="{0BEF0FD1-3ACE-43A8-AF57-CC0D436DC7D0}"/>
              </a:ext>
            </a:extLst>
          </p:cNvPr>
          <p:cNvSpPr>
            <a:spLocks noGrp="1"/>
          </p:cNvSpPr>
          <p:nvPr>
            <p:ph type="body" sz="quarter" idx="13"/>
          </p:nvPr>
        </p:nvSpPr>
        <p:spPr>
          <a:xfrm>
            <a:off x="3647836" y="1500187"/>
            <a:ext cx="7871045" cy="4633913"/>
          </a:xfrm>
        </p:spPr>
        <p:txBody>
          <a:bodyPr/>
          <a:lstStyle>
            <a:lvl1pPr marL="342900" indent="-342900">
              <a:buFont typeface="+mj-lt"/>
              <a:buAutoNum type="arabicPeriod"/>
              <a:defRPr/>
            </a:lvl1pPr>
            <a:lvl2pPr marL="800100" indent="-342900">
              <a:buFont typeface="+mj-ea"/>
              <a:buAutoNum type="circleNumDbPlain"/>
              <a:defRPr/>
            </a:lvl2pPr>
            <a:lvl3pPr marL="1257300" indent="-342900">
              <a:buFont typeface="+mj-lt"/>
              <a:buAutoNum type="alphaLcParenR"/>
              <a:defRPr/>
            </a:lvl3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3" name="Footer Placeholder 2">
            <a:extLst>
              <a:ext uri="{FF2B5EF4-FFF2-40B4-BE49-F238E27FC236}">
                <a16:creationId xmlns:a16="http://schemas.microsoft.com/office/drawing/2014/main" id="{CAEA95BB-0FD6-4D94-81DB-8D38069818E5}"/>
              </a:ext>
            </a:extLst>
          </p:cNvPr>
          <p:cNvSpPr>
            <a:spLocks noGrp="1"/>
          </p:cNvSpPr>
          <p:nvPr>
            <p:ph type="ftr" sz="quarter" idx="10"/>
          </p:nvPr>
        </p:nvSpPr>
        <p:spPr/>
        <p:txBody>
          <a:bodyPr/>
          <a:lstStyle/>
          <a:p>
            <a:endParaRPr lang="zh-CN" altLang="en-US"/>
          </a:p>
        </p:txBody>
      </p:sp>
      <p:sp>
        <p:nvSpPr>
          <p:cNvPr id="4" name="Date Placeholder 3">
            <a:extLst>
              <a:ext uri="{FF2B5EF4-FFF2-40B4-BE49-F238E27FC236}">
                <a16:creationId xmlns:a16="http://schemas.microsoft.com/office/drawing/2014/main" id="{16C2568E-3CA5-4FDE-A375-CB503A7EDE34}"/>
              </a:ext>
            </a:extLst>
          </p:cNvPr>
          <p:cNvSpPr>
            <a:spLocks noGrp="1"/>
          </p:cNvSpPr>
          <p:nvPr>
            <p:ph type="dt" sz="half" idx="11"/>
          </p:nvPr>
        </p:nvSpPr>
        <p:spPr/>
        <p:txBody>
          <a:bodyPr/>
          <a:lstStyle/>
          <a:p>
            <a:fld id="{1A8851F8-DCE4-40A1-A691-D7BF15352AD8}" type="datetimeFigureOut">
              <a:rPr lang="zh-CN" altLang="en-US" smtClean="0"/>
              <a:t>2024/6/1</a:t>
            </a:fld>
            <a:endParaRPr lang="zh-CN" altLang="en-US"/>
          </a:p>
        </p:txBody>
      </p:sp>
      <p:sp>
        <p:nvSpPr>
          <p:cNvPr id="5" name="Slide Number Placeholder 4">
            <a:extLst>
              <a:ext uri="{FF2B5EF4-FFF2-40B4-BE49-F238E27FC236}">
                <a16:creationId xmlns:a16="http://schemas.microsoft.com/office/drawing/2014/main" id="{E3EAC383-637D-4997-B597-28ADC11AAC10}"/>
              </a:ext>
            </a:extLst>
          </p:cNvPr>
          <p:cNvSpPr>
            <a:spLocks noGrp="1"/>
          </p:cNvSpPr>
          <p:nvPr>
            <p:ph type="sldNum" sz="quarter" idx="12"/>
          </p:nvPr>
        </p:nvSpPr>
        <p:spPr/>
        <p:txBody>
          <a:bodyPr/>
          <a:lstStyle/>
          <a:p>
            <a:fld id="{1634D60C-198A-49B0-B8BF-0E0C2C794F8F}" type="slidenum">
              <a:rPr lang="zh-CN" altLang="en-US" smtClean="0"/>
              <a:t>‹#›</a:t>
            </a:fld>
            <a:endParaRPr lang="zh-CN" altLang="en-US"/>
          </a:p>
        </p:txBody>
      </p:sp>
      <p:cxnSp>
        <p:nvCxnSpPr>
          <p:cNvPr id="10" name="Straight Connector 9">
            <a:extLst>
              <a:ext uri="{FF2B5EF4-FFF2-40B4-BE49-F238E27FC236}">
                <a16:creationId xmlns:a16="http://schemas.microsoft.com/office/drawing/2014/main" id="{5866F782-5852-4C4E-B3FE-2AD687E8AC1B}"/>
              </a:ext>
            </a:extLst>
          </p:cNvPr>
          <p:cNvCxnSpPr>
            <a:cxnSpLocks/>
          </p:cNvCxnSpPr>
          <p:nvPr/>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11" name="Freeform: Shape 10">
            <a:extLst>
              <a:ext uri="{FF2B5EF4-FFF2-40B4-BE49-F238E27FC236}">
                <a16:creationId xmlns:a16="http://schemas.microsoft.com/office/drawing/2014/main" id="{3CCCD118-A808-47B5-869B-310AF975DC9C}"/>
              </a:ext>
            </a:extLst>
          </p:cNvPr>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1862431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幻灯片">
    <p:bg>
      <p:bgPr>
        <a:solidFill>
          <a:schemeClr val="accent3">
            <a:lumMod val="20000"/>
            <a:lumOff val="80000"/>
          </a:schemeClr>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C3C7238C-8D7A-ED0F-0760-C17E9F7D329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35190"/>
          <a:stretch/>
        </p:blipFill>
        <p:spPr>
          <a:xfrm>
            <a:off x="2426408" y="4097584"/>
            <a:ext cx="2744674" cy="2771395"/>
          </a:xfrm>
          <a:prstGeom prst="rect">
            <a:avLst/>
          </a:prstGeom>
        </p:spPr>
      </p:pic>
      <p:pic>
        <p:nvPicPr>
          <p:cNvPr id="26" name="Graphic 25">
            <a:extLst>
              <a:ext uri="{FF2B5EF4-FFF2-40B4-BE49-F238E27FC236}">
                <a16:creationId xmlns:a16="http://schemas.microsoft.com/office/drawing/2014/main" id="{8838AECB-657A-F633-4127-2C87788B2F9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7320" t="-3185" b="-1"/>
          <a:stretch/>
        </p:blipFill>
        <p:spPr>
          <a:xfrm>
            <a:off x="-25197" y="2473028"/>
            <a:ext cx="2738370" cy="3512014"/>
          </a:xfrm>
          <a:prstGeom prst="rect">
            <a:avLst/>
          </a:prstGeom>
        </p:spPr>
      </p:pic>
      <p:pic>
        <p:nvPicPr>
          <p:cNvPr id="7" name="Graphic 6">
            <a:extLst>
              <a:ext uri="{FF2B5EF4-FFF2-40B4-BE49-F238E27FC236}">
                <a16:creationId xmlns:a16="http://schemas.microsoft.com/office/drawing/2014/main" id="{4899FAD7-C2A2-1EA1-F148-CB0FF7ABC5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3" y="5325071"/>
            <a:ext cx="3276600" cy="1571625"/>
          </a:xfrm>
          <a:prstGeom prst="rect">
            <a:avLst/>
          </a:prstGeom>
        </p:spPr>
      </p:pic>
      <p:pic>
        <p:nvPicPr>
          <p:cNvPr id="10" name="Graphic 9">
            <a:extLst>
              <a:ext uri="{FF2B5EF4-FFF2-40B4-BE49-F238E27FC236}">
                <a16:creationId xmlns:a16="http://schemas.microsoft.com/office/drawing/2014/main" id="{FC95A1B0-9DFF-253E-A168-32FF2AD9693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17741" y="4354033"/>
            <a:ext cx="4181475" cy="2257425"/>
          </a:xfrm>
          <a:prstGeom prst="rect">
            <a:avLst/>
          </a:prstGeom>
        </p:spPr>
      </p:pic>
      <p:pic>
        <p:nvPicPr>
          <p:cNvPr id="11" name="Graphic 10">
            <a:extLst>
              <a:ext uri="{FF2B5EF4-FFF2-40B4-BE49-F238E27FC236}">
                <a16:creationId xmlns:a16="http://schemas.microsoft.com/office/drawing/2014/main" id="{C90D630C-43D5-6022-FFBE-E9BEFA7A725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908" y="25956"/>
            <a:ext cx="3981450" cy="1990725"/>
          </a:xfrm>
          <a:prstGeom prst="rect">
            <a:avLst/>
          </a:prstGeom>
        </p:spPr>
      </p:pic>
      <p:pic>
        <p:nvPicPr>
          <p:cNvPr id="15" name="Graphic 14">
            <a:extLst>
              <a:ext uri="{FF2B5EF4-FFF2-40B4-BE49-F238E27FC236}">
                <a16:creationId xmlns:a16="http://schemas.microsoft.com/office/drawing/2014/main" id="{74AD0F8E-F121-4429-DBA4-4F90518EBA91}"/>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r="2130" b="10665"/>
          <a:stretch/>
        </p:blipFill>
        <p:spPr>
          <a:xfrm>
            <a:off x="7105650" y="5040867"/>
            <a:ext cx="1530378" cy="1817133"/>
          </a:xfrm>
          <a:prstGeom prst="rect">
            <a:avLst/>
          </a:prstGeom>
        </p:spPr>
      </p:pic>
      <p:pic>
        <p:nvPicPr>
          <p:cNvPr id="16" name="Graphic 15">
            <a:extLst>
              <a:ext uri="{FF2B5EF4-FFF2-40B4-BE49-F238E27FC236}">
                <a16:creationId xmlns:a16="http://schemas.microsoft.com/office/drawing/2014/main" id="{F382888F-D9D7-AFDE-B50B-B3231BAC8113}"/>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r="7703" b="7516"/>
          <a:stretch/>
        </p:blipFill>
        <p:spPr>
          <a:xfrm>
            <a:off x="8942975" y="3851262"/>
            <a:ext cx="3249025" cy="3017717"/>
          </a:xfrm>
          <a:prstGeom prst="rect">
            <a:avLst/>
          </a:prstGeom>
        </p:spPr>
      </p:pic>
      <p:pic>
        <p:nvPicPr>
          <p:cNvPr id="17" name="Graphic 16">
            <a:extLst>
              <a:ext uri="{FF2B5EF4-FFF2-40B4-BE49-F238E27FC236}">
                <a16:creationId xmlns:a16="http://schemas.microsoft.com/office/drawing/2014/main" id="{5221E65A-4142-6CDE-C72A-B2C9761FE97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57378" y="4888105"/>
            <a:ext cx="565150" cy="989013"/>
          </a:xfrm>
          <a:prstGeom prst="rect">
            <a:avLst/>
          </a:prstGeom>
        </p:spPr>
      </p:pic>
      <p:pic>
        <p:nvPicPr>
          <p:cNvPr id="18" name="Graphic 17">
            <a:extLst>
              <a:ext uri="{FF2B5EF4-FFF2-40B4-BE49-F238E27FC236}">
                <a16:creationId xmlns:a16="http://schemas.microsoft.com/office/drawing/2014/main" id="{34C75AD1-B788-7A15-681B-02722EB75A9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367183" y="5482746"/>
            <a:ext cx="833438" cy="866122"/>
          </a:xfrm>
          <a:prstGeom prst="rect">
            <a:avLst/>
          </a:prstGeom>
        </p:spPr>
      </p:pic>
      <p:pic>
        <p:nvPicPr>
          <p:cNvPr id="19" name="Graphic 18">
            <a:extLst>
              <a:ext uri="{FF2B5EF4-FFF2-40B4-BE49-F238E27FC236}">
                <a16:creationId xmlns:a16="http://schemas.microsoft.com/office/drawing/2014/main" id="{1419CBF6-3D62-809C-0314-D1FD9FE4E72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188334" y="3180228"/>
            <a:ext cx="850655" cy="866121"/>
          </a:xfrm>
          <a:prstGeom prst="rect">
            <a:avLst/>
          </a:prstGeom>
        </p:spPr>
      </p:pic>
      <p:pic>
        <p:nvPicPr>
          <p:cNvPr id="20" name="Graphic 19">
            <a:extLst>
              <a:ext uri="{FF2B5EF4-FFF2-40B4-BE49-F238E27FC236}">
                <a16:creationId xmlns:a16="http://schemas.microsoft.com/office/drawing/2014/main" id="{87165240-E7E4-2FC7-5D32-63A55C2C7CDD}"/>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r="45074" b="-513"/>
          <a:stretch/>
        </p:blipFill>
        <p:spPr>
          <a:xfrm>
            <a:off x="10820807" y="609739"/>
            <a:ext cx="1371194" cy="2980652"/>
          </a:xfrm>
          <a:prstGeom prst="rect">
            <a:avLst/>
          </a:prstGeom>
        </p:spPr>
      </p:pic>
      <p:pic>
        <p:nvPicPr>
          <p:cNvPr id="21" name="Graphic 20">
            <a:extLst>
              <a:ext uri="{FF2B5EF4-FFF2-40B4-BE49-F238E27FC236}">
                <a16:creationId xmlns:a16="http://schemas.microsoft.com/office/drawing/2014/main" id="{4525FF60-DCB0-0D35-C343-9BDC2E611EA0}"/>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t="37422"/>
          <a:stretch/>
        </p:blipFill>
        <p:spPr>
          <a:xfrm>
            <a:off x="6822848" y="0"/>
            <a:ext cx="3037907" cy="1901074"/>
          </a:xfrm>
          <a:prstGeom prst="rect">
            <a:avLst/>
          </a:prstGeom>
        </p:spPr>
      </p:pic>
      <p:pic>
        <p:nvPicPr>
          <p:cNvPr id="22" name="Graphic 21">
            <a:extLst>
              <a:ext uri="{FF2B5EF4-FFF2-40B4-BE49-F238E27FC236}">
                <a16:creationId xmlns:a16="http://schemas.microsoft.com/office/drawing/2014/main" id="{40B3E5B5-09AA-57AB-6B01-15AB598C11EF}"/>
              </a:ext>
            </a:extLst>
          </p:cNvPr>
          <p:cNvPicPr>
            <a:picLocks noChangeAspect="1"/>
          </p:cNvPicPr>
          <p:nvPr/>
        </p:nvPicPr>
        <p:blipFill rotWithShape="1">
          <a:blip r:embed="rId26">
            <a:extLst>
              <a:ext uri="{96DAC541-7B7A-43D3-8B79-37D633B846F1}">
                <asvg:svgBlip xmlns:asvg="http://schemas.microsoft.com/office/drawing/2016/SVG/main" r:embed="rId27"/>
              </a:ext>
            </a:extLst>
          </a:blip>
          <a:srcRect t="35416" r="-5925"/>
          <a:stretch/>
        </p:blipFill>
        <p:spPr>
          <a:xfrm>
            <a:off x="1897763" y="6797"/>
            <a:ext cx="2056761" cy="1743422"/>
          </a:xfrm>
          <a:prstGeom prst="rect">
            <a:avLst/>
          </a:prstGeom>
        </p:spPr>
      </p:pic>
      <p:pic>
        <p:nvPicPr>
          <p:cNvPr id="23" name="Graphic 22">
            <a:extLst>
              <a:ext uri="{FF2B5EF4-FFF2-40B4-BE49-F238E27FC236}">
                <a16:creationId xmlns:a16="http://schemas.microsoft.com/office/drawing/2014/main" id="{4F334881-D8B4-DC2F-855D-FC37368440AC}"/>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36506" y="258930"/>
            <a:ext cx="847788" cy="732181"/>
          </a:xfrm>
          <a:prstGeom prst="rect">
            <a:avLst/>
          </a:prstGeom>
        </p:spPr>
      </p:pic>
      <p:pic>
        <p:nvPicPr>
          <p:cNvPr id="24" name="Graphic 23">
            <a:extLst>
              <a:ext uri="{FF2B5EF4-FFF2-40B4-BE49-F238E27FC236}">
                <a16:creationId xmlns:a16="http://schemas.microsoft.com/office/drawing/2014/main" id="{AF01839F-AA96-1BFB-BF32-291F4173709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4914576" y="119743"/>
            <a:ext cx="992511" cy="1010557"/>
          </a:xfrm>
          <a:prstGeom prst="rect">
            <a:avLst/>
          </a:prstGeom>
        </p:spPr>
      </p:pic>
      <p:pic>
        <p:nvPicPr>
          <p:cNvPr id="25" name="Graphic 24">
            <a:extLst>
              <a:ext uri="{FF2B5EF4-FFF2-40B4-BE49-F238E27FC236}">
                <a16:creationId xmlns:a16="http://schemas.microsoft.com/office/drawing/2014/main" id="{D4F36BE7-B9C2-0DBD-927E-89E68679F02E}"/>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0040748" y="66020"/>
            <a:ext cx="998241" cy="866121"/>
          </a:xfrm>
          <a:prstGeom prst="rect">
            <a:avLst/>
          </a:prstGeom>
        </p:spPr>
      </p:pic>
      <p:sp>
        <p:nvSpPr>
          <p:cNvPr id="2" name="Title 1">
            <a:extLst>
              <a:ext uri="{FF2B5EF4-FFF2-40B4-BE49-F238E27FC236}">
                <a16:creationId xmlns:a16="http://schemas.microsoft.com/office/drawing/2014/main" id="{E545B57F-7D9D-4AD8-9FE4-E5267D65BB87}"/>
              </a:ext>
            </a:extLst>
          </p:cNvPr>
          <p:cNvSpPr>
            <a:spLocks noGrp="1"/>
          </p:cNvSpPr>
          <p:nvPr>
            <p:ph type="ctrTitle" hasCustomPrompt="1"/>
          </p:nvPr>
        </p:nvSpPr>
        <p:spPr>
          <a:xfrm>
            <a:off x="660400" y="2051322"/>
            <a:ext cx="10858500" cy="1458640"/>
          </a:xfrm>
        </p:spPr>
        <p:txBody>
          <a:bodyPr vert="horz" lIns="91440" tIns="45720" rIns="91440" bIns="45720" rtlCol="0" anchor="b">
            <a:noAutofit/>
          </a:bodyPr>
          <a:lstStyle>
            <a:lvl1pPr algn="ctr">
              <a:defRPr lang="zh-CN" altLang="en-US" sz="5400" b="1" dirty="0">
                <a:solidFill>
                  <a:schemeClr val="accent1"/>
                </a:solidFill>
              </a:defRPr>
            </a:lvl1pPr>
          </a:lstStyle>
          <a:p>
            <a:pPr lvl="0" defTabSz="914354"/>
            <a:r>
              <a:rPr lang="en-US" altLang="zh-CN" dirty="0"/>
              <a:t>Click to edit </a:t>
            </a:r>
            <a:br>
              <a:rPr lang="en-US" altLang="zh-CN" dirty="0"/>
            </a:br>
            <a:r>
              <a:rPr lang="en-US" altLang="zh-CN" dirty="0"/>
              <a:t>Master title style</a:t>
            </a:r>
            <a:endParaRPr lang="zh-CN" altLang="en-US" dirty="0"/>
          </a:p>
        </p:txBody>
      </p:sp>
      <p:sp>
        <p:nvSpPr>
          <p:cNvPr id="3" name="Subtitle 2">
            <a:extLst>
              <a:ext uri="{FF2B5EF4-FFF2-40B4-BE49-F238E27FC236}">
                <a16:creationId xmlns:a16="http://schemas.microsoft.com/office/drawing/2014/main" id="{42DDB65F-C302-4F35-9CCB-12FB82E2590D}"/>
              </a:ext>
            </a:extLst>
          </p:cNvPr>
          <p:cNvSpPr>
            <a:spLocks noGrp="1"/>
          </p:cNvSpPr>
          <p:nvPr>
            <p:ph type="subTitle" idx="1"/>
          </p:nvPr>
        </p:nvSpPr>
        <p:spPr>
          <a:xfrm>
            <a:off x="647904" y="4047936"/>
            <a:ext cx="10858500" cy="535853"/>
          </a:xfrm>
        </p:spPr>
        <p:txBody>
          <a:bodyPr vert="horz" lIns="91440" tIns="45720" rIns="91440" bIns="45720" rtlCol="0" anchor="t">
            <a:normAutofit/>
          </a:bodyPr>
          <a:lstStyle>
            <a:lvl1pPr marL="0" indent="0" algn="ctr">
              <a:spcBef>
                <a:spcPts val="0"/>
              </a:spcBef>
              <a:buNone/>
              <a:defRPr lang="zh-CN" altLang="en-US" sz="1600">
                <a:solidFill>
                  <a:schemeClr val="accent4"/>
                </a:solidFill>
              </a:defRPr>
            </a:lvl1pPr>
          </a:lstStyle>
          <a:p>
            <a:pPr marL="228600" lvl="0" indent="-228600" defTabSz="914354"/>
            <a:r>
              <a:rPr lang="zh-CN" altLang="en-US"/>
              <a:t>单击此处编辑母版副标题样式</a:t>
            </a:r>
            <a:endParaRPr lang="zh-CN" altLang="en-US" dirty="0"/>
          </a:p>
        </p:txBody>
      </p:sp>
      <p:sp>
        <p:nvSpPr>
          <p:cNvPr id="8" name="Text Placeholder 7">
            <a:extLst>
              <a:ext uri="{FF2B5EF4-FFF2-40B4-BE49-F238E27FC236}">
                <a16:creationId xmlns:a16="http://schemas.microsoft.com/office/drawing/2014/main" id="{44C4A721-803B-47CB-B99E-1D01E8E0169F}"/>
              </a:ext>
            </a:extLst>
          </p:cNvPr>
          <p:cNvSpPr>
            <a:spLocks noGrp="1"/>
          </p:cNvSpPr>
          <p:nvPr>
            <p:ph type="body" sz="quarter" idx="13" hasCustomPrompt="1"/>
          </p:nvPr>
        </p:nvSpPr>
        <p:spPr>
          <a:xfrm>
            <a:off x="9274480" y="6032369"/>
            <a:ext cx="2319925" cy="376005"/>
          </a:xfrm>
        </p:spPr>
        <p:txBody>
          <a:bodyPr vert="horz" lIns="91440" tIns="45720" rIns="91440" bIns="45720" rtlCol="0" anchor="ctr">
            <a:normAutofit/>
          </a:bodyPr>
          <a:lstStyle>
            <a:lvl1pPr marL="0" indent="0" algn="r">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Text Placeholder 8">
            <a:extLst>
              <a:ext uri="{FF2B5EF4-FFF2-40B4-BE49-F238E27FC236}">
                <a16:creationId xmlns:a16="http://schemas.microsoft.com/office/drawing/2014/main" id="{CA939A61-406D-45DC-B757-059EFAA05866}"/>
              </a:ext>
            </a:extLst>
          </p:cNvPr>
          <p:cNvSpPr>
            <a:spLocks noGrp="1"/>
          </p:cNvSpPr>
          <p:nvPr>
            <p:ph type="body" sz="quarter" idx="14" hasCustomPrompt="1"/>
          </p:nvPr>
        </p:nvSpPr>
        <p:spPr>
          <a:xfrm>
            <a:off x="685064" y="6032369"/>
            <a:ext cx="1615281" cy="316499"/>
          </a:xfrm>
        </p:spPr>
        <p:txBody>
          <a:bodyPr vert="horz" lIns="91440" tIns="45720" rIns="91440" bIns="45720" rtlCol="0" anchor="ctr">
            <a:normAutofit/>
          </a:bodyPr>
          <a:lstStyle>
            <a:lvl1pPr marL="0" indent="0" algn="l">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OfficePLUS</a:t>
            </a:r>
            <a:endParaRPr lang="en-US" altLang="en-US" dirty="0"/>
          </a:p>
        </p:txBody>
      </p:sp>
      <p:sp>
        <p:nvSpPr>
          <p:cNvPr id="12" name="Text Placeholder 11">
            <a:extLst>
              <a:ext uri="{FF2B5EF4-FFF2-40B4-BE49-F238E27FC236}">
                <a16:creationId xmlns:a16="http://schemas.microsoft.com/office/drawing/2014/main" id="{4EF3F9F2-2DBE-4016-9D2B-F5CF4BE8EBCE}"/>
              </a:ext>
            </a:extLst>
          </p:cNvPr>
          <p:cNvSpPr>
            <a:spLocks noGrp="1"/>
          </p:cNvSpPr>
          <p:nvPr>
            <p:ph type="body" sz="quarter" idx="15" hasCustomPrompt="1"/>
          </p:nvPr>
        </p:nvSpPr>
        <p:spPr>
          <a:xfrm>
            <a:off x="660400" y="723900"/>
            <a:ext cx="1039091" cy="296271"/>
          </a:xfrm>
        </p:spPr>
        <p:txBody>
          <a:bodyPr vert="horz" wrap="none" lIns="91440" tIns="45720" rIns="91440" bIns="45720" rtlCol="0" anchor="ctr">
            <a:norm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LOGO HERE</a:t>
            </a:r>
          </a:p>
        </p:txBody>
      </p:sp>
    </p:spTree>
    <p:extLst>
      <p:ext uri="{BB962C8B-B14F-4D97-AF65-F5344CB8AC3E}">
        <p14:creationId xmlns:p14="http://schemas.microsoft.com/office/powerpoint/2010/main" val="3370365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nd">
    <p:bg>
      <p:bgPr>
        <a:solidFill>
          <a:schemeClr val="accent3">
            <a:lumMod val="20000"/>
            <a:lumOff val="80000"/>
          </a:schemeClr>
        </a:solidFill>
        <a:effectLst/>
      </p:bgPr>
    </p:bg>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1524E3A1-0118-4AE5-28A4-70370D1F9AE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b="35190"/>
          <a:stretch/>
        </p:blipFill>
        <p:spPr>
          <a:xfrm>
            <a:off x="2426408" y="4097584"/>
            <a:ext cx="2744674" cy="2771395"/>
          </a:xfrm>
          <a:prstGeom prst="rect">
            <a:avLst/>
          </a:prstGeom>
        </p:spPr>
      </p:pic>
      <p:pic>
        <p:nvPicPr>
          <p:cNvPr id="5" name="Graphic 4">
            <a:extLst>
              <a:ext uri="{FF2B5EF4-FFF2-40B4-BE49-F238E27FC236}">
                <a16:creationId xmlns:a16="http://schemas.microsoft.com/office/drawing/2014/main" id="{6CF2F67B-0CA8-0B57-0748-3E64BB131FC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37320" t="-3185" b="-1"/>
          <a:stretch/>
        </p:blipFill>
        <p:spPr>
          <a:xfrm>
            <a:off x="-25197" y="2473028"/>
            <a:ext cx="2738370" cy="3512014"/>
          </a:xfrm>
          <a:prstGeom prst="rect">
            <a:avLst/>
          </a:prstGeom>
        </p:spPr>
      </p:pic>
      <p:pic>
        <p:nvPicPr>
          <p:cNvPr id="6" name="Graphic 5">
            <a:extLst>
              <a:ext uri="{FF2B5EF4-FFF2-40B4-BE49-F238E27FC236}">
                <a16:creationId xmlns:a16="http://schemas.microsoft.com/office/drawing/2014/main" id="{2265B859-CDEF-D311-8D48-844E4B8C91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3" y="5325071"/>
            <a:ext cx="3276600" cy="1571625"/>
          </a:xfrm>
          <a:prstGeom prst="rect">
            <a:avLst/>
          </a:prstGeom>
        </p:spPr>
      </p:pic>
      <p:pic>
        <p:nvPicPr>
          <p:cNvPr id="10" name="Graphic 9">
            <a:extLst>
              <a:ext uri="{FF2B5EF4-FFF2-40B4-BE49-F238E27FC236}">
                <a16:creationId xmlns:a16="http://schemas.microsoft.com/office/drawing/2014/main" id="{ABFE66F1-FA5A-94A0-5F03-6359A3549E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17741" y="4354033"/>
            <a:ext cx="4181475" cy="2257425"/>
          </a:xfrm>
          <a:prstGeom prst="rect">
            <a:avLst/>
          </a:prstGeom>
        </p:spPr>
      </p:pic>
      <p:pic>
        <p:nvPicPr>
          <p:cNvPr id="12" name="Graphic 11">
            <a:extLst>
              <a:ext uri="{FF2B5EF4-FFF2-40B4-BE49-F238E27FC236}">
                <a16:creationId xmlns:a16="http://schemas.microsoft.com/office/drawing/2014/main" id="{48A4321B-7D5B-CAC7-2B08-DF1CFB1836DD}"/>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r="2130" b="10665"/>
          <a:stretch/>
        </p:blipFill>
        <p:spPr>
          <a:xfrm>
            <a:off x="7105650" y="5040867"/>
            <a:ext cx="1530378" cy="1817133"/>
          </a:xfrm>
          <a:prstGeom prst="rect">
            <a:avLst/>
          </a:prstGeom>
        </p:spPr>
      </p:pic>
      <p:pic>
        <p:nvPicPr>
          <p:cNvPr id="13" name="Graphic 12">
            <a:extLst>
              <a:ext uri="{FF2B5EF4-FFF2-40B4-BE49-F238E27FC236}">
                <a16:creationId xmlns:a16="http://schemas.microsoft.com/office/drawing/2014/main" id="{4A8C2845-3826-87FB-4133-DFCB2D66120F}"/>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r="7703" b="7516"/>
          <a:stretch/>
        </p:blipFill>
        <p:spPr>
          <a:xfrm>
            <a:off x="8942975" y="3851262"/>
            <a:ext cx="3249025" cy="3017717"/>
          </a:xfrm>
          <a:prstGeom prst="rect">
            <a:avLst/>
          </a:prstGeom>
        </p:spPr>
      </p:pic>
      <p:pic>
        <p:nvPicPr>
          <p:cNvPr id="14" name="Graphic 13">
            <a:extLst>
              <a:ext uri="{FF2B5EF4-FFF2-40B4-BE49-F238E27FC236}">
                <a16:creationId xmlns:a16="http://schemas.microsoft.com/office/drawing/2014/main" id="{EC80146F-D374-0699-5CCA-EAC7766FF85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57378" y="4888105"/>
            <a:ext cx="565150" cy="989013"/>
          </a:xfrm>
          <a:prstGeom prst="rect">
            <a:avLst/>
          </a:prstGeom>
        </p:spPr>
      </p:pic>
      <p:pic>
        <p:nvPicPr>
          <p:cNvPr id="15" name="Graphic 14">
            <a:extLst>
              <a:ext uri="{FF2B5EF4-FFF2-40B4-BE49-F238E27FC236}">
                <a16:creationId xmlns:a16="http://schemas.microsoft.com/office/drawing/2014/main" id="{CFBCCAA1-D4B5-75E9-F381-9A5675EA92C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367183" y="5482746"/>
            <a:ext cx="833438" cy="866122"/>
          </a:xfrm>
          <a:prstGeom prst="rect">
            <a:avLst/>
          </a:prstGeom>
        </p:spPr>
      </p:pic>
      <p:pic>
        <p:nvPicPr>
          <p:cNvPr id="16" name="Graphic 15">
            <a:extLst>
              <a:ext uri="{FF2B5EF4-FFF2-40B4-BE49-F238E27FC236}">
                <a16:creationId xmlns:a16="http://schemas.microsoft.com/office/drawing/2014/main" id="{DA97E583-9791-C50C-9F5F-BFBD8883B5A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188334" y="3180228"/>
            <a:ext cx="850655" cy="866121"/>
          </a:xfrm>
          <a:prstGeom prst="rect">
            <a:avLst/>
          </a:prstGeom>
        </p:spPr>
      </p:pic>
      <p:pic>
        <p:nvPicPr>
          <p:cNvPr id="17" name="Graphic 16">
            <a:extLst>
              <a:ext uri="{FF2B5EF4-FFF2-40B4-BE49-F238E27FC236}">
                <a16:creationId xmlns:a16="http://schemas.microsoft.com/office/drawing/2014/main" id="{44657DF2-69BD-2ACA-F656-6883C3427AF7}"/>
              </a:ext>
            </a:extLst>
          </p:cNvPr>
          <p:cNvPicPr>
            <a:picLocks noChangeAspect="1"/>
          </p:cNvPicPr>
          <p:nvPr/>
        </p:nvPicPr>
        <p:blipFill rotWithShape="1">
          <a:blip r:embed="rId20">
            <a:extLst>
              <a:ext uri="{96DAC541-7B7A-43D3-8B79-37D633B846F1}">
                <asvg:svgBlip xmlns:asvg="http://schemas.microsoft.com/office/drawing/2016/SVG/main" r:embed="rId21"/>
              </a:ext>
            </a:extLst>
          </a:blip>
          <a:srcRect r="45074" b="-513"/>
          <a:stretch/>
        </p:blipFill>
        <p:spPr>
          <a:xfrm>
            <a:off x="10820807" y="609739"/>
            <a:ext cx="1371194" cy="2980652"/>
          </a:xfrm>
          <a:prstGeom prst="rect">
            <a:avLst/>
          </a:prstGeom>
        </p:spPr>
      </p:pic>
      <p:pic>
        <p:nvPicPr>
          <p:cNvPr id="18" name="Graphic 17">
            <a:extLst>
              <a:ext uri="{FF2B5EF4-FFF2-40B4-BE49-F238E27FC236}">
                <a16:creationId xmlns:a16="http://schemas.microsoft.com/office/drawing/2014/main" id="{32E59A3D-E225-A750-3E64-5145F07AD8F9}"/>
              </a:ext>
            </a:extLst>
          </p:cNvPr>
          <p:cNvPicPr>
            <a:picLocks noChangeAspect="1"/>
          </p:cNvPicPr>
          <p:nvPr/>
        </p:nvPicPr>
        <p:blipFill rotWithShape="1">
          <a:blip r:embed="rId22">
            <a:extLst>
              <a:ext uri="{96DAC541-7B7A-43D3-8B79-37D633B846F1}">
                <asvg:svgBlip xmlns:asvg="http://schemas.microsoft.com/office/drawing/2016/SVG/main" r:embed="rId23"/>
              </a:ext>
            </a:extLst>
          </a:blip>
          <a:srcRect t="37422"/>
          <a:stretch/>
        </p:blipFill>
        <p:spPr>
          <a:xfrm>
            <a:off x="6822848" y="0"/>
            <a:ext cx="3037907" cy="1901074"/>
          </a:xfrm>
          <a:prstGeom prst="rect">
            <a:avLst/>
          </a:prstGeom>
        </p:spPr>
      </p:pic>
      <p:pic>
        <p:nvPicPr>
          <p:cNvPr id="19" name="Graphic 18">
            <a:extLst>
              <a:ext uri="{FF2B5EF4-FFF2-40B4-BE49-F238E27FC236}">
                <a16:creationId xmlns:a16="http://schemas.microsoft.com/office/drawing/2014/main" id="{408AF9AA-BC4C-BD1C-C8C8-E43A81970601}"/>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t="35416" r="-5925"/>
          <a:stretch/>
        </p:blipFill>
        <p:spPr>
          <a:xfrm>
            <a:off x="1897763" y="6797"/>
            <a:ext cx="2056761" cy="1743422"/>
          </a:xfrm>
          <a:prstGeom prst="rect">
            <a:avLst/>
          </a:prstGeom>
        </p:spPr>
      </p:pic>
      <p:pic>
        <p:nvPicPr>
          <p:cNvPr id="20" name="Graphic 19">
            <a:extLst>
              <a:ext uri="{FF2B5EF4-FFF2-40B4-BE49-F238E27FC236}">
                <a16:creationId xmlns:a16="http://schemas.microsoft.com/office/drawing/2014/main" id="{194EBD15-0799-908A-42D8-9EFE42EF6D67}"/>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36506" y="258930"/>
            <a:ext cx="847788" cy="732181"/>
          </a:xfrm>
          <a:prstGeom prst="rect">
            <a:avLst/>
          </a:prstGeom>
        </p:spPr>
      </p:pic>
      <p:pic>
        <p:nvPicPr>
          <p:cNvPr id="21" name="Graphic 20">
            <a:extLst>
              <a:ext uri="{FF2B5EF4-FFF2-40B4-BE49-F238E27FC236}">
                <a16:creationId xmlns:a16="http://schemas.microsoft.com/office/drawing/2014/main" id="{B3926818-CAB0-DD51-D140-32B79F60AF9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914576" y="119743"/>
            <a:ext cx="992511" cy="1010557"/>
          </a:xfrm>
          <a:prstGeom prst="rect">
            <a:avLst/>
          </a:prstGeom>
        </p:spPr>
      </p:pic>
      <p:pic>
        <p:nvPicPr>
          <p:cNvPr id="22" name="Graphic 21">
            <a:extLst>
              <a:ext uri="{FF2B5EF4-FFF2-40B4-BE49-F238E27FC236}">
                <a16:creationId xmlns:a16="http://schemas.microsoft.com/office/drawing/2014/main" id="{E8085B5F-1C2D-E17E-2477-E0B0504A59E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0040748" y="66020"/>
            <a:ext cx="998241" cy="866121"/>
          </a:xfrm>
          <a:prstGeom prst="rect">
            <a:avLst/>
          </a:prstGeom>
        </p:spPr>
      </p:pic>
      <p:sp>
        <p:nvSpPr>
          <p:cNvPr id="7" name="Text Placeholder 6">
            <a:extLst>
              <a:ext uri="{FF2B5EF4-FFF2-40B4-BE49-F238E27FC236}">
                <a16:creationId xmlns:a16="http://schemas.microsoft.com/office/drawing/2014/main" id="{C2320649-ACD7-42E9-A261-E6ED46ACB452}"/>
              </a:ext>
            </a:extLst>
          </p:cNvPr>
          <p:cNvSpPr>
            <a:spLocks noGrp="1"/>
          </p:cNvSpPr>
          <p:nvPr>
            <p:ph type="body" sz="quarter" idx="13"/>
          </p:nvPr>
        </p:nvSpPr>
        <p:spPr>
          <a:xfrm>
            <a:off x="647904" y="2513813"/>
            <a:ext cx="10858500" cy="1643062"/>
          </a:xfrm>
        </p:spPr>
        <p:txBody>
          <a:bodyPr vert="horz" lIns="91440" tIns="45720" rIns="91440" bIns="45720" rtlCol="0" anchor="b">
            <a:normAutofit/>
          </a:bodyPr>
          <a:lstStyle>
            <a:lvl1pPr marL="0" indent="0" algn="ctr">
              <a:buNone/>
              <a:defRPr lang="en-US" altLang="zh-CN" sz="4400" b="1" smtClean="0">
                <a:solidFill>
                  <a:schemeClr val="accent4"/>
                </a:solidFill>
                <a:latin typeface="+mj-lt"/>
                <a:ea typeface="+mj-ea"/>
                <a:cs typeface="+mj-cs"/>
              </a:defRPr>
            </a:lvl1pPr>
            <a:lvl2pPr marL="457200" indent="0">
              <a:buNone/>
              <a:defRPr lang="en-US" altLang="zh-CN" smtClean="0"/>
            </a:lvl2pPr>
            <a:lvl3pPr>
              <a:defRPr lang="en-US" altLang="zh-CN" smtClean="0"/>
            </a:lvl3pPr>
            <a:lvl4pPr>
              <a:defRPr lang="en-US" altLang="zh-CN" smtClean="0"/>
            </a:lvl4pPr>
            <a:lvl5pPr>
              <a:defRPr lang="zh-CN" altLang="en-US"/>
            </a:lvl5pPr>
          </a:lstStyle>
          <a:p>
            <a:pPr marL="228600" lvl="0" indent="-228600" defTabSz="914354">
              <a:spcBef>
                <a:spcPct val="0"/>
              </a:spcBef>
            </a:pPr>
            <a:r>
              <a:rPr lang="zh-CN" altLang="en-US"/>
              <a:t>单击此处编辑母版文本样式</a:t>
            </a:r>
          </a:p>
        </p:txBody>
      </p:sp>
      <p:sp>
        <p:nvSpPr>
          <p:cNvPr id="23" name="Text Placeholder 22">
            <a:extLst>
              <a:ext uri="{FF2B5EF4-FFF2-40B4-BE49-F238E27FC236}">
                <a16:creationId xmlns:a16="http://schemas.microsoft.com/office/drawing/2014/main" id="{679F5FDF-2C9D-4C4D-AF57-FBD676F1C8EA}"/>
              </a:ext>
            </a:extLst>
          </p:cNvPr>
          <p:cNvSpPr>
            <a:spLocks noGrp="1"/>
          </p:cNvSpPr>
          <p:nvPr>
            <p:ph type="body" sz="quarter" idx="14" hasCustomPrompt="1"/>
          </p:nvPr>
        </p:nvSpPr>
        <p:spPr>
          <a:xfrm>
            <a:off x="673840" y="6065445"/>
            <a:ext cx="5568950" cy="296271"/>
          </a:xfrm>
        </p:spPr>
        <p:txBody>
          <a:bodyPr vert="horz" lIns="91440" tIns="45720" rIns="91440" bIns="45720" rtlCol="0" anchor="ctr">
            <a:norm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24" name="Text Placeholder 23">
            <a:extLst>
              <a:ext uri="{FF2B5EF4-FFF2-40B4-BE49-F238E27FC236}">
                <a16:creationId xmlns:a16="http://schemas.microsoft.com/office/drawing/2014/main" id="{ACAA195A-37F0-DFE1-EBD5-3EF567836450}"/>
              </a:ext>
            </a:extLst>
          </p:cNvPr>
          <p:cNvSpPr>
            <a:spLocks noGrp="1"/>
          </p:cNvSpPr>
          <p:nvPr>
            <p:ph type="body" sz="quarter" idx="15" hasCustomPrompt="1"/>
          </p:nvPr>
        </p:nvSpPr>
        <p:spPr>
          <a:xfrm>
            <a:off x="9860755" y="6034088"/>
            <a:ext cx="1615281" cy="316499"/>
          </a:xfrm>
        </p:spPr>
        <p:txBody>
          <a:bodyPr vert="horz" lIns="91440" tIns="45720" rIns="91440" bIns="45720" rtlCol="0" anchor="ctr">
            <a:normAutofit/>
          </a:bodyPr>
          <a:lstStyle>
            <a:lvl1pPr marL="0" indent="0" algn="r">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OfficePLUS</a:t>
            </a:r>
            <a:endParaRPr lang="en-US" altLang="en-US" dirty="0"/>
          </a:p>
        </p:txBody>
      </p:sp>
    </p:spTree>
    <p:extLst>
      <p:ext uri="{BB962C8B-B14F-4D97-AF65-F5344CB8AC3E}">
        <p14:creationId xmlns:p14="http://schemas.microsoft.com/office/powerpoint/2010/main" val="3662113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svg"/><Relationship Id="rId3" Type="http://schemas.openxmlformats.org/officeDocument/2006/relationships/slideLayout" Target="../slideLayouts/slideLayout3.xml"/><Relationship Id="rId7" Type="http://schemas.openxmlformats.org/officeDocument/2006/relationships/image" Target="../media/image1.png"/><Relationship Id="rId12" Type="http://schemas.openxmlformats.org/officeDocument/2006/relationships/image" Target="../media/image6.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5.png"/><Relationship Id="rId5" Type="http://schemas.openxmlformats.org/officeDocument/2006/relationships/slideLayout" Target="../slideLayouts/slideLayout5.xml"/><Relationship Id="rId10"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alpha val="2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A69B059-B999-3681-70F3-4A7D1A704612}"/>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2130" b="10665"/>
          <a:stretch/>
        </p:blipFill>
        <p:spPr>
          <a:xfrm>
            <a:off x="0" y="5815803"/>
            <a:ext cx="885371" cy="1051268"/>
          </a:xfrm>
          <a:prstGeom prst="rect">
            <a:avLst/>
          </a:prstGeom>
        </p:spPr>
      </p:pic>
      <p:sp>
        <p:nvSpPr>
          <p:cNvPr id="2" name="Title Placeholder 1">
            <a:extLst>
              <a:ext uri="{FF2B5EF4-FFF2-40B4-BE49-F238E27FC236}">
                <a16:creationId xmlns:a16="http://schemas.microsoft.com/office/drawing/2014/main" id="{89307103-D92B-4D3C-B386-9FD58793CACA}"/>
              </a:ext>
            </a:extLst>
          </p:cNvPr>
          <p:cNvSpPr>
            <a:spLocks noGrp="1"/>
          </p:cNvSpPr>
          <p:nvPr>
            <p:ph type="title"/>
          </p:nvPr>
        </p:nvSpPr>
        <p:spPr>
          <a:xfrm>
            <a:off x="660400" y="0"/>
            <a:ext cx="10858500" cy="1028700"/>
          </a:xfrm>
          <a:prstGeom prst="rect">
            <a:avLst/>
          </a:prstGeom>
        </p:spPr>
        <p:txBody>
          <a:bodyPr vert="horz" lIns="91440" tIns="45720" rIns="91440" bIns="45720" rtlCol="0" anchor="b">
            <a:normAutofit/>
          </a:bodyPr>
          <a:lstStyle/>
          <a:p>
            <a:pPr lvl="0" defTabSz="914354"/>
            <a:r>
              <a:rPr lang="zh-CN" altLang="en-US"/>
              <a:t>单击此处编辑母版标题样式</a:t>
            </a:r>
            <a:endParaRPr lang="zh-CN" altLang="en-US" dirty="0"/>
          </a:p>
        </p:txBody>
      </p:sp>
      <p:sp>
        <p:nvSpPr>
          <p:cNvPr id="3" name="Text Placeholder 2">
            <a:extLst>
              <a:ext uri="{FF2B5EF4-FFF2-40B4-BE49-F238E27FC236}">
                <a16:creationId xmlns:a16="http://schemas.microsoft.com/office/drawing/2014/main" id="{0F8920D0-E0E5-40BB-AEDA-3D7A0909240E}"/>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sp>
        <p:nvSpPr>
          <p:cNvPr id="5" name="Footer Placeholder 4">
            <a:extLst>
              <a:ext uri="{FF2B5EF4-FFF2-40B4-BE49-F238E27FC236}">
                <a16:creationId xmlns:a16="http://schemas.microsoft.com/office/drawing/2014/main" id="{10B16C00-AE39-4635-9F10-B7233D2AC2F8}"/>
              </a:ext>
            </a:extLst>
          </p:cNvPr>
          <p:cNvSpPr>
            <a:spLocks noGrp="1"/>
          </p:cNvSpPr>
          <p:nvPr>
            <p:ph type="ftr" sz="quarter" idx="3"/>
          </p:nvPr>
        </p:nvSpPr>
        <p:spPr>
          <a:xfrm>
            <a:off x="660401" y="6438900"/>
            <a:ext cx="3992171" cy="215900"/>
          </a:xfrm>
          <a:prstGeom prst="rect">
            <a:avLst/>
          </a:prstGeom>
        </p:spPr>
        <p:txBody>
          <a:bodyPr vert="horz" lIns="91440" tIns="45720" rIns="91440" bIns="45720" rtlCol="0" anchor="ctr"/>
          <a:lstStyle>
            <a:lvl1pPr>
              <a:defRPr lang="zh-CN" altLang="en-US" sz="1000">
                <a:solidFill>
                  <a:schemeClr val="tx1">
                    <a:lumMod val="50000"/>
                    <a:lumOff val="50000"/>
                  </a:schemeClr>
                </a:solidFill>
              </a:defRPr>
            </a:lvl1pPr>
          </a:lstStyle>
          <a:p>
            <a:endParaRPr lang="zh-CN" altLang="en-US"/>
          </a:p>
        </p:txBody>
      </p:sp>
      <p:sp>
        <p:nvSpPr>
          <p:cNvPr id="4" name="Date Placeholder 3">
            <a:extLst>
              <a:ext uri="{FF2B5EF4-FFF2-40B4-BE49-F238E27FC236}">
                <a16:creationId xmlns:a16="http://schemas.microsoft.com/office/drawing/2014/main" id="{0C12D871-753D-4991-B44B-EFAE9F8682B5}"/>
              </a:ext>
            </a:extLst>
          </p:cNvPr>
          <p:cNvSpPr>
            <a:spLocks noGrp="1"/>
          </p:cNvSpPr>
          <p:nvPr>
            <p:ph type="dt" sz="half" idx="2"/>
          </p:nvPr>
        </p:nvSpPr>
        <p:spPr>
          <a:xfrm>
            <a:off x="5504656" y="6438900"/>
            <a:ext cx="1802924" cy="215900"/>
          </a:xfrm>
          <a:prstGeom prst="rect">
            <a:avLst/>
          </a:prstGeom>
        </p:spPr>
        <p:txBody>
          <a:bodyPr vert="horz" lIns="91440" tIns="45720" rIns="91440" bIns="45720" rtlCol="0" anchor="ctr"/>
          <a:lstStyle>
            <a:lvl1pPr algn="ctr">
              <a:defRPr lang="zh-CN" altLang="en-US" sz="1000" smtClean="0">
                <a:solidFill>
                  <a:schemeClr val="tx1">
                    <a:lumMod val="50000"/>
                    <a:lumOff val="50000"/>
                  </a:schemeClr>
                </a:solidFill>
              </a:defRPr>
            </a:lvl1pPr>
          </a:lstStyle>
          <a:p>
            <a:fld id="{1A8851F8-DCE4-40A1-A691-D7BF15352AD8}" type="datetimeFigureOut">
              <a:rPr lang="zh-CN" altLang="en-US" smtClean="0"/>
              <a:t>2024/6/1</a:t>
            </a:fld>
            <a:endParaRPr lang="zh-CN" altLang="en-US"/>
          </a:p>
        </p:txBody>
      </p:sp>
      <p:sp>
        <p:nvSpPr>
          <p:cNvPr id="6" name="Slide Number Placeholder 5">
            <a:extLst>
              <a:ext uri="{FF2B5EF4-FFF2-40B4-BE49-F238E27FC236}">
                <a16:creationId xmlns:a16="http://schemas.microsoft.com/office/drawing/2014/main" id="{6D23E9ED-4E00-42D1-BFBF-5EBD27D29806}"/>
              </a:ext>
            </a:extLst>
          </p:cNvPr>
          <p:cNvSpPr>
            <a:spLocks noGrp="1"/>
          </p:cNvSpPr>
          <p:nvPr>
            <p:ph type="sldNum" sz="quarter" idx="4"/>
          </p:nvPr>
        </p:nvSpPr>
        <p:spPr>
          <a:xfrm>
            <a:off x="8857452" y="6438900"/>
            <a:ext cx="2661448" cy="215900"/>
          </a:xfrm>
          <a:prstGeom prst="rect">
            <a:avLst/>
          </a:prstGeom>
        </p:spPr>
        <p:txBody>
          <a:bodyPr vert="horz" lIns="91440" tIns="45720" rIns="91440" bIns="45720" rtlCol="0" anchor="ctr"/>
          <a:lstStyle>
            <a:lvl1pPr algn="r">
              <a:defRPr lang="zh-CN" altLang="en-US" sz="1000" smtClean="0">
                <a:solidFill>
                  <a:schemeClr val="tx1">
                    <a:lumMod val="50000"/>
                    <a:lumOff val="50000"/>
                  </a:schemeClr>
                </a:solidFill>
              </a:defRPr>
            </a:lvl1pPr>
          </a:lstStyle>
          <a:p>
            <a:fld id="{1634D60C-198A-49B0-B8BF-0E0C2C794F8F}" type="slidenum">
              <a:rPr lang="zh-CN" altLang="en-US" smtClean="0"/>
              <a:t>‹#›</a:t>
            </a:fld>
            <a:endParaRPr lang="zh-CN" altLang="en-US"/>
          </a:p>
        </p:txBody>
      </p:sp>
      <p:pic>
        <p:nvPicPr>
          <p:cNvPr id="8" name="Graphic 7">
            <a:extLst>
              <a:ext uri="{FF2B5EF4-FFF2-40B4-BE49-F238E27FC236}">
                <a16:creationId xmlns:a16="http://schemas.microsoft.com/office/drawing/2014/main" id="{9F5AF28A-7F6A-6A0A-2EF0-14A166BB1B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4587140">
            <a:off x="10740374" y="201564"/>
            <a:ext cx="740722" cy="754189"/>
          </a:xfrm>
          <a:prstGeom prst="rect">
            <a:avLst/>
          </a:prstGeom>
        </p:spPr>
      </p:pic>
      <p:pic>
        <p:nvPicPr>
          <p:cNvPr id="9" name="Graphic 8">
            <a:extLst>
              <a:ext uri="{FF2B5EF4-FFF2-40B4-BE49-F238E27FC236}">
                <a16:creationId xmlns:a16="http://schemas.microsoft.com/office/drawing/2014/main" id="{8777ACD5-0CDF-A49C-4A45-738BB28ADD1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79923" y="497115"/>
            <a:ext cx="869235" cy="754189"/>
          </a:xfrm>
          <a:prstGeom prst="rect">
            <a:avLst/>
          </a:prstGeom>
        </p:spPr>
      </p:pic>
    </p:spTree>
    <p:extLst>
      <p:ext uri="{BB962C8B-B14F-4D97-AF65-F5344CB8AC3E}">
        <p14:creationId xmlns:p14="http://schemas.microsoft.com/office/powerpoint/2010/main" val="3581851074"/>
      </p:ext>
    </p:extLst>
  </p:cSld>
  <p:clrMap bg1="lt1" tx1="dk1" bg2="lt2" tx2="dk2" accent1="accent1" accent2="accent2" accent3="accent3" accent4="accent4" accent5="accent5" accent6="accent6" hlink="hlink" folHlink="folHlink"/>
  <p:sldLayoutIdLst>
    <p:sldLayoutId id="2147483757" r:id="rId1"/>
    <p:sldLayoutId id="2147483759" r:id="rId2"/>
    <p:sldLayoutId id="2147483758" r:id="rId3"/>
    <p:sldLayoutId id="2147483756" r:id="rId4"/>
    <p:sldLayoutId id="2147483760" r:id="rId5"/>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lang="zh-CN" altLang="en-US" sz="28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7EA891-7072-DCD1-7770-1AE1BFD68F79}"/>
              </a:ext>
            </a:extLst>
          </p:cNvPr>
          <p:cNvSpPr>
            <a:spLocks noGrp="1"/>
          </p:cNvSpPr>
          <p:nvPr>
            <p:ph type="ctrTitle"/>
          </p:nvPr>
        </p:nvSpPr>
        <p:spPr>
          <a:xfrm>
            <a:off x="1020318" y="1776662"/>
            <a:ext cx="10138664" cy="1514838"/>
          </a:xfrm>
        </p:spPr>
        <p:txBody>
          <a:bodyPr/>
          <a:lstStyle/>
          <a:p>
            <a:r>
              <a:rPr lang="zh-CN" altLang="en-US" sz="4800" dirty="0">
                <a:latin typeface="Segoe UI Light" panose="020B0502040204020203" pitchFamily="34" charset="0"/>
                <a:ea typeface="微软雅黑 Light" panose="020B0502040204020203" pitchFamily="34" charset="-122"/>
              </a:rPr>
              <a:t>基于</a:t>
            </a:r>
            <a:r>
              <a:rPr lang="en-US" altLang="zh-CN" sz="4800" dirty="0">
                <a:latin typeface="Segoe UI Light" panose="020B0502040204020203" pitchFamily="34" charset="0"/>
                <a:ea typeface="微软雅黑 Light" panose="020B0502040204020203" pitchFamily="34" charset="-122"/>
              </a:rPr>
              <a:t>UE5</a:t>
            </a:r>
            <a:r>
              <a:rPr lang="zh-CN" altLang="en-US" sz="4800" dirty="0">
                <a:latin typeface="Segoe UI Light" panose="020B0502040204020203" pitchFamily="34" charset="0"/>
                <a:ea typeface="微软雅黑 Light" panose="020B0502040204020203" pitchFamily="34" charset="-122"/>
              </a:rPr>
              <a:t>的辅助弱视儿童康复游戏的设计与实现</a:t>
            </a:r>
          </a:p>
        </p:txBody>
      </p:sp>
      <p:sp>
        <p:nvSpPr>
          <p:cNvPr id="3" name="副标题 2">
            <a:extLst>
              <a:ext uri="{FF2B5EF4-FFF2-40B4-BE49-F238E27FC236}">
                <a16:creationId xmlns:a16="http://schemas.microsoft.com/office/drawing/2014/main" id="{8715A241-2AE4-183A-496E-CA493396503C}"/>
              </a:ext>
            </a:extLst>
          </p:cNvPr>
          <p:cNvSpPr>
            <a:spLocks noGrp="1"/>
          </p:cNvSpPr>
          <p:nvPr>
            <p:ph type="subTitle" idx="1"/>
          </p:nvPr>
        </p:nvSpPr>
        <p:spPr>
          <a:xfrm>
            <a:off x="660400" y="4026505"/>
            <a:ext cx="10858500" cy="535853"/>
          </a:xfrm>
        </p:spPr>
        <p:txBody>
          <a:bodyPr>
            <a:normAutofit/>
          </a:bodyPr>
          <a:lstStyle/>
          <a:p>
            <a:r>
              <a:rPr lang="zh-CN" altLang="en-US" dirty="0">
                <a:latin typeface="Segoe UI Light" panose="020B0502040204020203" pitchFamily="34" charset="0"/>
                <a:ea typeface="微软雅黑 Light" panose="020B0502040204020203" pitchFamily="34" charset="-122"/>
              </a:rPr>
              <a:t>答辩人：佘泳霏              导师：杨惠</a:t>
            </a:r>
          </a:p>
          <a:p>
            <a:r>
              <a:rPr lang="en-US" altLang="zh-CN" dirty="0">
                <a:latin typeface="Segoe UI Light" panose="020B0502040204020203" pitchFamily="34" charset="0"/>
                <a:ea typeface="微软雅黑 Light" panose="020B0502040204020203" pitchFamily="34" charset="-122"/>
              </a:rPr>
              <a:t>               </a:t>
            </a:r>
            <a:r>
              <a:rPr lang="zh-CN" altLang="en-US" dirty="0">
                <a:latin typeface="Segoe UI Light" panose="020B0502040204020203" pitchFamily="34" charset="0"/>
                <a:ea typeface="微软雅黑 Light" panose="020B0502040204020203" pitchFamily="34" charset="-122"/>
              </a:rPr>
              <a:t>学   号：</a:t>
            </a:r>
            <a:r>
              <a:rPr lang="en-US" altLang="zh-CN" dirty="0">
                <a:latin typeface="Segoe UI Light" panose="020B0502040204020203" pitchFamily="34" charset="0"/>
                <a:ea typeface="微软雅黑 Light" panose="020B0502040204020203" pitchFamily="34" charset="-122"/>
              </a:rPr>
              <a:t>2020053003      </a:t>
            </a:r>
            <a:r>
              <a:rPr lang="zh-CN" altLang="en-US" dirty="0">
                <a:latin typeface="Segoe UI Light" panose="020B0502040204020203" pitchFamily="34" charset="0"/>
                <a:ea typeface="微软雅黑 Light" panose="020B0502040204020203" pitchFamily="34" charset="-122"/>
              </a:rPr>
              <a:t>专业：数字媒体技术 </a:t>
            </a:r>
          </a:p>
        </p:txBody>
      </p:sp>
      <p:sp>
        <p:nvSpPr>
          <p:cNvPr id="4" name="文本占位符 3">
            <a:extLst>
              <a:ext uri="{FF2B5EF4-FFF2-40B4-BE49-F238E27FC236}">
                <a16:creationId xmlns:a16="http://schemas.microsoft.com/office/drawing/2014/main" id="{47FFFF9D-B94D-6670-5418-AFF4FAAA4CA3}"/>
              </a:ext>
            </a:extLst>
          </p:cNvPr>
          <p:cNvSpPr>
            <a:spLocks noGrp="1"/>
          </p:cNvSpPr>
          <p:nvPr>
            <p:ph type="body" sz="quarter" idx="13"/>
          </p:nvPr>
        </p:nvSpPr>
        <p:spPr/>
        <p:txBody>
          <a:bodyPr/>
          <a:lstStyle/>
          <a:p>
            <a:endParaRPr lang="zh-CN" altLang="en-US"/>
          </a:p>
        </p:txBody>
      </p:sp>
    </p:spTree>
    <p:extLst>
      <p:ext uri="{BB962C8B-B14F-4D97-AF65-F5344CB8AC3E}">
        <p14:creationId xmlns:p14="http://schemas.microsoft.com/office/powerpoint/2010/main" val="3421730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总体游戏框架</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660400" y="1130300"/>
            <a:ext cx="10858500" cy="4680100"/>
          </a:xfrm>
        </p:spPr>
        <p:txBody>
          <a:bodyPr>
            <a:normAutofit/>
          </a:bodyPr>
          <a:lstStyle/>
          <a:p>
            <a:pPr>
              <a:lnSpc>
                <a:spcPct val="150000"/>
              </a:lnSpc>
            </a:pPr>
            <a:r>
              <a:rPr lang="zh-CN" altLang="en-US" sz="2400" dirty="0">
                <a:latin typeface="+mn-ea"/>
              </a:rPr>
              <a:t>需要玩家将游玩重点放到游戏中的不同机关或场景上，故选用第一人称而不是第三人称作为游戏的主镜头。</a:t>
            </a:r>
            <a:endParaRPr lang="en-US" altLang="zh-CN" sz="2400" dirty="0">
              <a:latin typeface="+mn-ea"/>
            </a:endParaRPr>
          </a:p>
          <a:p>
            <a:pPr>
              <a:lnSpc>
                <a:spcPct val="150000"/>
              </a:lnSpc>
            </a:pPr>
            <a:r>
              <a:rPr lang="zh-CN" altLang="en-US" sz="2400" dirty="0">
                <a:latin typeface="+mn-ea"/>
              </a:rPr>
              <a:t>为了创造吸引人且简单的游玩环境，本游戏采用的游戏类型是射击游戏，但并不是传统意义上的射击游戏，玩家手中的枪具有多种功效，比如吸入发射物体、操作机关</a:t>
            </a:r>
            <a:endParaRPr lang="en-US" altLang="zh-CN" sz="2400" dirty="0">
              <a:latin typeface="+mn-ea"/>
            </a:endParaRPr>
          </a:p>
          <a:p>
            <a:pPr>
              <a:lnSpc>
                <a:spcPct val="150000"/>
              </a:lnSpc>
            </a:pPr>
            <a:r>
              <a:rPr lang="zh-CN" altLang="en-US" sz="2400" dirty="0">
                <a:latin typeface="+mn-ea"/>
              </a:rPr>
              <a:t>为了将弱视训练融入游戏，游戏中会增加一些传统商业游戏所没有的机制，比如带有光栅材质的物体可以刺激弱视眼</a:t>
            </a:r>
            <a:endParaRPr lang="en-US" altLang="zh-CN" sz="2400" dirty="0">
              <a:latin typeface="+mn-ea"/>
            </a:endParaRPr>
          </a:p>
          <a:p>
            <a:pPr>
              <a:lnSpc>
                <a:spcPct val="150000"/>
              </a:lnSpc>
            </a:pPr>
            <a:endParaRPr lang="zh-CN" altLang="en-US" sz="2400" dirty="0">
              <a:latin typeface="+mn-ea"/>
            </a:endParaRPr>
          </a:p>
        </p:txBody>
      </p:sp>
    </p:spTree>
    <p:extLst>
      <p:ext uri="{BB962C8B-B14F-4D97-AF65-F5344CB8AC3E}">
        <p14:creationId xmlns:p14="http://schemas.microsoft.com/office/powerpoint/2010/main" val="3237173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精细目力训练模块设计</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660400" y="1130300"/>
            <a:ext cx="7022000" cy="1936900"/>
          </a:xfrm>
        </p:spPr>
        <p:txBody>
          <a:bodyPr>
            <a:normAutofit/>
          </a:bodyPr>
          <a:lstStyle/>
          <a:p>
            <a:pPr>
              <a:lnSpc>
                <a:spcPct val="150000"/>
              </a:lnSpc>
            </a:pPr>
            <a:r>
              <a:rPr lang="zh-CN" altLang="en-US" sz="2000" dirty="0">
                <a:latin typeface="+mn-ea"/>
              </a:rPr>
              <a:t>红蓝眼镜是提供双眼分视效果的关键。戴上红蓝眼镜后，红色镜片只允许红色光线进入（</a:t>
            </a:r>
            <a:r>
              <a:rPr lang="en-US" altLang="zh-CN" sz="2000" dirty="0">
                <a:latin typeface="+mn-ea"/>
              </a:rPr>
              <a:t>R</a:t>
            </a:r>
            <a:r>
              <a:rPr lang="zh-CN" altLang="en-US" sz="2000" dirty="0">
                <a:latin typeface="+mn-ea"/>
              </a:rPr>
              <a:t>通道），过滤掉绿色和蓝色（</a:t>
            </a:r>
            <a:r>
              <a:rPr lang="en-US" altLang="zh-CN" sz="2000" dirty="0">
                <a:latin typeface="+mn-ea"/>
              </a:rPr>
              <a:t>G</a:t>
            </a:r>
            <a:r>
              <a:rPr lang="zh-CN" altLang="en-US" sz="2000" dirty="0">
                <a:latin typeface="+mn-ea"/>
              </a:rPr>
              <a:t>、</a:t>
            </a:r>
            <a:r>
              <a:rPr lang="en-US" altLang="zh-CN" sz="2000" dirty="0">
                <a:latin typeface="+mn-ea"/>
              </a:rPr>
              <a:t>B</a:t>
            </a:r>
            <a:r>
              <a:rPr lang="zh-CN" altLang="en-US" sz="2000" dirty="0">
                <a:latin typeface="+mn-ea"/>
              </a:rPr>
              <a:t>通道）；蓝色镜片只允许绿色和蓝色光线进入，过滤掉红色。</a:t>
            </a:r>
            <a:endParaRPr lang="en-US" altLang="zh-CN" sz="2000" dirty="0">
              <a:latin typeface="+mn-ea"/>
            </a:endParaRPr>
          </a:p>
        </p:txBody>
      </p:sp>
      <p:pic>
        <p:nvPicPr>
          <p:cNvPr id="4" name="图片 3">
            <a:extLst>
              <a:ext uri="{FF2B5EF4-FFF2-40B4-BE49-F238E27FC236}">
                <a16:creationId xmlns:a16="http://schemas.microsoft.com/office/drawing/2014/main" id="{4E9E2EDE-0B75-0C60-87AC-FC8ED0CD9E14}"/>
              </a:ext>
            </a:extLst>
          </p:cNvPr>
          <p:cNvPicPr>
            <a:picLocks noChangeAspect="1"/>
          </p:cNvPicPr>
          <p:nvPr/>
        </p:nvPicPr>
        <p:blipFill>
          <a:blip r:embed="rId2" cstate="print">
            <a:extLst>
              <a:ext uri="{28A0092B-C50C-407E-A947-70E740481C1C}">
                <a14:useLocalDpi xmlns:a14="http://schemas.microsoft.com/office/drawing/2010/main" val="0"/>
              </a:ext>
            </a:extLst>
          </a:blip>
          <a:srcRect l="13741" t="12794" r="8507" b="12951"/>
          <a:stretch>
            <a:fillRect/>
          </a:stretch>
        </p:blipFill>
        <p:spPr>
          <a:xfrm>
            <a:off x="7932000" y="1268170"/>
            <a:ext cx="4098925" cy="2202180"/>
          </a:xfrm>
          <a:prstGeom prst="rect">
            <a:avLst/>
          </a:prstGeom>
          <a:noFill/>
          <a:ln>
            <a:noFill/>
          </a:ln>
        </p:spPr>
      </p:pic>
      <p:sp>
        <p:nvSpPr>
          <p:cNvPr id="6" name="内容占位符 2">
            <a:extLst>
              <a:ext uri="{FF2B5EF4-FFF2-40B4-BE49-F238E27FC236}">
                <a16:creationId xmlns:a16="http://schemas.microsoft.com/office/drawing/2014/main" id="{89DAE367-D433-0AD1-BCA4-9F3E8068859F}"/>
              </a:ext>
            </a:extLst>
          </p:cNvPr>
          <p:cNvSpPr txBox="1">
            <a:spLocks/>
          </p:cNvSpPr>
          <p:nvPr/>
        </p:nvSpPr>
        <p:spPr>
          <a:xfrm>
            <a:off x="630674" y="3572300"/>
            <a:ext cx="11242125" cy="1936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latin typeface="+mn-ea"/>
              </a:rPr>
              <a:t>游戏中的需要精细观察的部分会只保留</a:t>
            </a:r>
            <a:r>
              <a:rPr lang="en-US" altLang="zh-CN" sz="2000" dirty="0">
                <a:latin typeface="+mn-ea"/>
              </a:rPr>
              <a:t>R</a:t>
            </a:r>
            <a:r>
              <a:rPr lang="zh-CN" altLang="en-US" sz="2000" dirty="0">
                <a:latin typeface="+mn-ea"/>
              </a:rPr>
              <a:t>通道，玩家必须将红色镜片置于弱视眼，以便让玩家只能用弱视眼去观察精细任务。</a:t>
            </a:r>
            <a:endParaRPr lang="en-US" altLang="zh-CN" sz="2000" dirty="0">
              <a:latin typeface="+mn-ea"/>
            </a:endParaRPr>
          </a:p>
          <a:p>
            <a:pPr>
              <a:lnSpc>
                <a:spcPct val="150000"/>
              </a:lnSpc>
            </a:pPr>
            <a:r>
              <a:rPr lang="zh-CN" altLang="en-US" sz="2000" dirty="0">
                <a:latin typeface="+mn-ea"/>
              </a:rPr>
              <a:t>本模块包含的玩法有形状识别、小球内容识别和快速反应事件。</a:t>
            </a:r>
            <a:endParaRPr lang="en-US" altLang="zh-CN" sz="2000" dirty="0">
              <a:latin typeface="+mn-ea"/>
            </a:endParaRPr>
          </a:p>
        </p:txBody>
      </p:sp>
    </p:spTree>
    <p:extLst>
      <p:ext uri="{BB962C8B-B14F-4D97-AF65-F5344CB8AC3E}">
        <p14:creationId xmlns:p14="http://schemas.microsoft.com/office/powerpoint/2010/main" val="4041335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精细目力训练模块设计</a:t>
            </a:r>
            <a:endParaRPr lang="zh-CN" altLang="en-US" dirty="0">
              <a:latin typeface="微软雅黑 Light" panose="020B0502040204020203" pitchFamily="34" charset="-122"/>
              <a:ea typeface="微软雅黑 Light" panose="020B0502040204020203" pitchFamily="34" charset="-122"/>
            </a:endParaRPr>
          </a:p>
        </p:txBody>
      </p:sp>
      <p:pic>
        <p:nvPicPr>
          <p:cNvPr id="17" name="图片 16">
            <a:extLst>
              <a:ext uri="{FF2B5EF4-FFF2-40B4-BE49-F238E27FC236}">
                <a16:creationId xmlns:a16="http://schemas.microsoft.com/office/drawing/2014/main" id="{59CFD041-982F-1C50-DB60-F6012A5511B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5041"/>
          <a:stretch/>
        </p:blipFill>
        <p:spPr bwMode="auto">
          <a:xfrm>
            <a:off x="6372225" y="3527470"/>
            <a:ext cx="2270655" cy="2571418"/>
          </a:xfrm>
          <a:prstGeom prst="rect">
            <a:avLst/>
          </a:prstGeom>
          <a:noFill/>
          <a:ln>
            <a:noFill/>
          </a:ln>
          <a:extLst>
            <a:ext uri="{53640926-AAD7-44D8-BBD7-CCE9431645EC}">
              <a14:shadowObscured xmlns:a14="http://schemas.microsoft.com/office/drawing/2010/main"/>
            </a:ext>
          </a:extLst>
        </p:spPr>
      </p:pic>
      <p:pic>
        <p:nvPicPr>
          <p:cNvPr id="18" name="图片 17">
            <a:extLst>
              <a:ext uri="{FF2B5EF4-FFF2-40B4-BE49-F238E27FC236}">
                <a16:creationId xmlns:a16="http://schemas.microsoft.com/office/drawing/2014/main" id="{C7B471C5-6ECE-58CA-1A7D-3C04D647880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4133"/>
          <a:stretch/>
        </p:blipFill>
        <p:spPr bwMode="auto">
          <a:xfrm>
            <a:off x="9364134" y="3513455"/>
            <a:ext cx="2270654" cy="2599449"/>
          </a:xfrm>
          <a:prstGeom prst="rect">
            <a:avLst/>
          </a:prstGeom>
          <a:noFill/>
          <a:ln>
            <a:noFill/>
          </a:ln>
          <a:extLst>
            <a:ext uri="{53640926-AAD7-44D8-BBD7-CCE9431645EC}">
              <a14:shadowObscured xmlns:a14="http://schemas.microsoft.com/office/drawing/2010/main"/>
            </a:ext>
          </a:extLst>
        </p:spPr>
      </p:pic>
      <p:pic>
        <p:nvPicPr>
          <p:cNvPr id="19" name="图片 18">
            <a:extLst>
              <a:ext uri="{FF2B5EF4-FFF2-40B4-BE49-F238E27FC236}">
                <a16:creationId xmlns:a16="http://schemas.microsoft.com/office/drawing/2014/main" id="{9A9F8FCC-5500-7F9A-4A0F-7266E08E89AD}"/>
              </a:ext>
            </a:extLst>
          </p:cNvPr>
          <p:cNvPicPr>
            <a:picLocks noChangeAspect="1"/>
          </p:cNvPicPr>
          <p:nvPr/>
        </p:nvPicPr>
        <p:blipFill rotWithShape="1">
          <a:blip r:embed="rId4"/>
          <a:srcRect t="10090"/>
          <a:stretch/>
        </p:blipFill>
        <p:spPr bwMode="auto">
          <a:xfrm>
            <a:off x="7577879" y="615526"/>
            <a:ext cx="2780030" cy="2037080"/>
          </a:xfrm>
          <a:prstGeom prst="rect">
            <a:avLst/>
          </a:prstGeom>
          <a:ln>
            <a:noFill/>
          </a:ln>
          <a:extLst>
            <a:ext uri="{53640926-AAD7-44D8-BBD7-CCE9431645EC}">
              <a14:shadowObscured xmlns:a14="http://schemas.microsoft.com/office/drawing/2010/main"/>
            </a:ext>
          </a:extLst>
        </p:spPr>
      </p:pic>
      <p:sp>
        <p:nvSpPr>
          <p:cNvPr id="20" name="内容占位符 2">
            <a:extLst>
              <a:ext uri="{FF2B5EF4-FFF2-40B4-BE49-F238E27FC236}">
                <a16:creationId xmlns:a16="http://schemas.microsoft.com/office/drawing/2014/main" id="{E4336C54-5C24-B901-4E42-D19865B50F42}"/>
              </a:ext>
            </a:extLst>
          </p:cNvPr>
          <p:cNvSpPr>
            <a:spLocks noGrp="1"/>
          </p:cNvSpPr>
          <p:nvPr>
            <p:ph idx="1"/>
          </p:nvPr>
        </p:nvSpPr>
        <p:spPr>
          <a:xfrm>
            <a:off x="660400" y="1130300"/>
            <a:ext cx="4758267" cy="4982604"/>
          </a:xfrm>
        </p:spPr>
        <p:txBody>
          <a:bodyPr>
            <a:normAutofit/>
          </a:bodyPr>
          <a:lstStyle/>
          <a:p>
            <a:pPr>
              <a:lnSpc>
                <a:spcPct val="150000"/>
              </a:lnSpc>
            </a:pPr>
            <a:r>
              <a:rPr lang="zh-CN" altLang="en-US" sz="2000" dirty="0">
                <a:latin typeface="+mn-ea"/>
              </a:rPr>
              <a:t>本游戏将需要精细目力锻炼的物体只保留了红色通道，</a:t>
            </a:r>
            <a:r>
              <a:rPr lang="en-US" altLang="zh-CN" sz="2000" dirty="0">
                <a:latin typeface="+mn-ea"/>
              </a:rPr>
              <a:t>RGB</a:t>
            </a:r>
            <a:r>
              <a:rPr lang="zh-CN" altLang="en-US" sz="2000" dirty="0">
                <a:latin typeface="+mn-ea"/>
              </a:rPr>
              <a:t>值为</a:t>
            </a:r>
            <a:r>
              <a:rPr lang="en-US" altLang="zh-CN" sz="2000" dirty="0">
                <a:latin typeface="+mn-ea"/>
              </a:rPr>
              <a:t>(255,0,0)</a:t>
            </a:r>
          </a:p>
          <a:p>
            <a:pPr>
              <a:lnSpc>
                <a:spcPct val="150000"/>
              </a:lnSpc>
            </a:pPr>
            <a:r>
              <a:rPr lang="zh-CN" altLang="en-US" sz="2000" dirty="0">
                <a:latin typeface="+mn-ea"/>
              </a:rPr>
              <a:t>如右图所示，小球悬浮显示的答案用的红色字体，当戴上红蓝眼镜之后，只有红色镜片能看清字体。</a:t>
            </a:r>
            <a:endParaRPr lang="en-US" altLang="zh-CN" sz="2000" dirty="0">
              <a:latin typeface="+mn-ea"/>
            </a:endParaRPr>
          </a:p>
          <a:p>
            <a:pPr>
              <a:lnSpc>
                <a:spcPct val="150000"/>
              </a:lnSpc>
            </a:pPr>
            <a:r>
              <a:rPr lang="zh-CN" altLang="en-US" sz="2000" dirty="0">
                <a:latin typeface="+mn-ea"/>
              </a:rPr>
              <a:t>将弱视眼置于红色镜片，会强迫弱视眼去仔细识别小球文字。这样可实现既能同时用双眼训练，又能让弱视眼特殊训练的效果。</a:t>
            </a:r>
            <a:endParaRPr lang="en-US" altLang="zh-CN" sz="2000" dirty="0">
              <a:latin typeface="+mn-ea"/>
            </a:endParaRPr>
          </a:p>
        </p:txBody>
      </p:sp>
    </p:spTree>
    <p:extLst>
      <p:ext uri="{BB962C8B-B14F-4D97-AF65-F5344CB8AC3E}">
        <p14:creationId xmlns:p14="http://schemas.microsoft.com/office/powerpoint/2010/main" val="3395574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立体视训练模块设计</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5637600" y="1130300"/>
            <a:ext cx="5637600" cy="4680100"/>
          </a:xfrm>
        </p:spPr>
        <p:txBody>
          <a:bodyPr>
            <a:normAutofit/>
          </a:bodyPr>
          <a:lstStyle/>
          <a:p>
            <a:pPr>
              <a:lnSpc>
                <a:spcPct val="150000"/>
              </a:lnSpc>
            </a:pPr>
            <a:r>
              <a:rPr lang="zh-CN" altLang="en-US" sz="2000" dirty="0">
                <a:latin typeface="+mn-ea"/>
              </a:rPr>
              <a:t>双眼视觉是指我们两只眼睛各自观察到的事物虽然会有重叠区域，但还是可以感知单一三维物象，两眼只会输出一个成像。</a:t>
            </a:r>
            <a:endParaRPr lang="en-US" altLang="zh-CN" sz="2000" dirty="0">
              <a:latin typeface="+mn-ea"/>
            </a:endParaRPr>
          </a:p>
          <a:p>
            <a:pPr>
              <a:lnSpc>
                <a:spcPct val="150000"/>
              </a:lnSpc>
            </a:pPr>
            <a:r>
              <a:rPr lang="zh-CN" altLang="en-US" sz="2000" dirty="0">
                <a:latin typeface="+mn-ea"/>
              </a:rPr>
              <a:t>双眼视觉可分三个阶段，分别是同时视、融合功能和立体视觉。</a:t>
            </a:r>
            <a:endParaRPr lang="en-US" altLang="zh-CN" sz="2000" dirty="0">
              <a:latin typeface="+mn-ea"/>
            </a:endParaRPr>
          </a:p>
          <a:p>
            <a:pPr>
              <a:lnSpc>
                <a:spcPct val="150000"/>
              </a:lnSpc>
            </a:pPr>
            <a:r>
              <a:rPr lang="zh-CN" altLang="en-US" sz="2000" dirty="0">
                <a:latin typeface="+mn-ea"/>
              </a:rPr>
              <a:t>研究表明，看互补色</a:t>
            </a:r>
            <a:r>
              <a:rPr lang="en-US" altLang="zh-CN" sz="2000" dirty="0">
                <a:latin typeface="+mn-ea"/>
              </a:rPr>
              <a:t>3D</a:t>
            </a:r>
            <a:r>
              <a:rPr lang="zh-CN" altLang="en-US" sz="2000" dirty="0">
                <a:latin typeface="+mn-ea"/>
              </a:rPr>
              <a:t>景象可以帮助弱视儿童改善双眼视觉（见论文）。</a:t>
            </a:r>
            <a:endParaRPr lang="en-US" altLang="zh-CN" sz="2000" dirty="0">
              <a:latin typeface="+mn-ea"/>
            </a:endParaRPr>
          </a:p>
          <a:p>
            <a:pPr>
              <a:lnSpc>
                <a:spcPct val="150000"/>
              </a:lnSpc>
            </a:pPr>
            <a:r>
              <a:rPr lang="zh-CN" altLang="en-US" sz="2000" dirty="0">
                <a:latin typeface="+mn-ea"/>
              </a:rPr>
              <a:t>游戏创新性的实现了</a:t>
            </a:r>
            <a:r>
              <a:rPr lang="en-US" altLang="zh-CN" sz="2000" dirty="0">
                <a:latin typeface="+mn-ea"/>
              </a:rPr>
              <a:t>3D</a:t>
            </a:r>
            <a:r>
              <a:rPr lang="zh-CN" altLang="en-US" sz="2000" dirty="0">
                <a:latin typeface="+mn-ea"/>
              </a:rPr>
              <a:t>游戏的立体影片效果。</a:t>
            </a:r>
          </a:p>
        </p:txBody>
      </p:sp>
      <p:pic>
        <p:nvPicPr>
          <p:cNvPr id="5" name="图片 4">
            <a:extLst>
              <a:ext uri="{FF2B5EF4-FFF2-40B4-BE49-F238E27FC236}">
                <a16:creationId xmlns:a16="http://schemas.microsoft.com/office/drawing/2014/main" id="{FDE9898A-B094-67DD-0CCC-39745519507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01374" y="1130300"/>
            <a:ext cx="5077826" cy="4144603"/>
          </a:xfrm>
          <a:prstGeom prst="rect">
            <a:avLst/>
          </a:prstGeom>
        </p:spPr>
      </p:pic>
    </p:spTree>
    <p:extLst>
      <p:ext uri="{BB962C8B-B14F-4D97-AF65-F5344CB8AC3E}">
        <p14:creationId xmlns:p14="http://schemas.microsoft.com/office/powerpoint/2010/main" val="4192858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立体视训练模块设计</a:t>
            </a:r>
            <a:endParaRPr lang="zh-CN" altLang="en-US" dirty="0">
              <a:latin typeface="微软雅黑 Light" panose="020B0502040204020203" pitchFamily="34" charset="-122"/>
              <a:ea typeface="微软雅黑 Light" panose="020B0502040204020203" pitchFamily="34" charset="-122"/>
            </a:endParaRPr>
          </a:p>
        </p:txBody>
      </p:sp>
      <p:pic>
        <p:nvPicPr>
          <p:cNvPr id="7" name="图片 6">
            <a:extLst>
              <a:ext uri="{FF2B5EF4-FFF2-40B4-BE49-F238E27FC236}">
                <a16:creationId xmlns:a16="http://schemas.microsoft.com/office/drawing/2014/main" id="{1B6513E5-4AEE-1AEF-C1AA-0D971A021AAF}"/>
              </a:ext>
            </a:extLst>
          </p:cNvPr>
          <p:cNvPicPr>
            <a:picLocks noChangeAspect="1"/>
          </p:cNvPicPr>
          <p:nvPr/>
        </p:nvPicPr>
        <p:blipFill>
          <a:blip r:embed="rId2"/>
          <a:stretch>
            <a:fillRect/>
          </a:stretch>
        </p:blipFill>
        <p:spPr>
          <a:xfrm>
            <a:off x="507215" y="1725630"/>
            <a:ext cx="5826890" cy="3095141"/>
          </a:xfrm>
          <a:prstGeom prst="rect">
            <a:avLst/>
          </a:prstGeom>
        </p:spPr>
      </p:pic>
      <p:sp>
        <p:nvSpPr>
          <p:cNvPr id="8" name="内容占位符 2">
            <a:extLst>
              <a:ext uri="{FF2B5EF4-FFF2-40B4-BE49-F238E27FC236}">
                <a16:creationId xmlns:a16="http://schemas.microsoft.com/office/drawing/2014/main" id="{CB96E789-4304-8E3B-6283-1F0809FFA007}"/>
              </a:ext>
            </a:extLst>
          </p:cNvPr>
          <p:cNvSpPr>
            <a:spLocks noGrp="1"/>
          </p:cNvSpPr>
          <p:nvPr>
            <p:ph idx="1"/>
          </p:nvPr>
        </p:nvSpPr>
        <p:spPr>
          <a:xfrm>
            <a:off x="6926518" y="1028700"/>
            <a:ext cx="4758267" cy="4982604"/>
          </a:xfrm>
        </p:spPr>
        <p:txBody>
          <a:bodyPr>
            <a:normAutofit/>
          </a:bodyPr>
          <a:lstStyle/>
          <a:p>
            <a:pPr>
              <a:lnSpc>
                <a:spcPct val="150000"/>
              </a:lnSpc>
            </a:pPr>
            <a:r>
              <a:rPr lang="zh-CN" altLang="en-US" sz="2000" kern="100" dirty="0">
                <a:latin typeface="+mn-ea"/>
                <a:cs typeface="Times New Roman" panose="02020603050405020304" pitchFamily="18" charset="0"/>
              </a:rPr>
              <a:t>本游戏创新性的实现了</a:t>
            </a:r>
            <a:r>
              <a:rPr lang="en-US" altLang="zh-CN" sz="2000" kern="100" dirty="0">
                <a:latin typeface="+mn-ea"/>
                <a:cs typeface="Times New Roman" panose="02020603050405020304" pitchFamily="18" charset="0"/>
              </a:rPr>
              <a:t>3D</a:t>
            </a:r>
            <a:r>
              <a:rPr lang="zh-CN" altLang="en-US" sz="2000" kern="100" dirty="0">
                <a:latin typeface="+mn-ea"/>
                <a:cs typeface="Times New Roman" panose="02020603050405020304" pitchFamily="18" charset="0"/>
              </a:rPr>
              <a:t>游戏的立体影片效果，利用红青互补色的原理，编写独特的相机后处理材质，将游戏世界中每个物体的红色光通道向左偏移，将青色光（蓝色和绿色）通道向右偏移，通过精调参数，就可以戴上红蓝眼镜实现更加立体的效果。</a:t>
            </a:r>
            <a:endParaRPr lang="en-US" altLang="zh-CN" sz="2000" kern="100" dirty="0">
              <a:latin typeface="+mn-ea"/>
              <a:cs typeface="Times New Roman" panose="02020603050405020304" pitchFamily="18" charset="0"/>
            </a:endParaRPr>
          </a:p>
          <a:p>
            <a:pPr>
              <a:lnSpc>
                <a:spcPct val="150000"/>
              </a:lnSpc>
            </a:pPr>
            <a:r>
              <a:rPr lang="zh-CN" altLang="zh-CN" dirty="0"/>
              <a:t>由于不是每个弱视儿童都患有立体视觉障碍，故此功能放在设置菜单按需开启。</a:t>
            </a:r>
          </a:p>
        </p:txBody>
      </p:sp>
    </p:spTree>
    <p:extLst>
      <p:ext uri="{BB962C8B-B14F-4D97-AF65-F5344CB8AC3E}">
        <p14:creationId xmlns:p14="http://schemas.microsoft.com/office/powerpoint/2010/main" val="1080282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光栅视训练模块设计</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4924800" y="1618800"/>
            <a:ext cx="6854400" cy="4278000"/>
          </a:xfrm>
        </p:spPr>
        <p:txBody>
          <a:bodyPr>
            <a:normAutofit/>
          </a:bodyPr>
          <a:lstStyle/>
          <a:p>
            <a:pPr>
              <a:lnSpc>
                <a:spcPct val="150000"/>
              </a:lnSpc>
            </a:pPr>
            <a:r>
              <a:rPr lang="zh-CN" altLang="en-US" sz="2000" dirty="0">
                <a:latin typeface="+mn-ea"/>
              </a:rPr>
              <a:t>早在</a:t>
            </a:r>
            <a:r>
              <a:rPr lang="en-US" altLang="zh-CN" sz="2000" dirty="0">
                <a:latin typeface="+mn-ea"/>
              </a:rPr>
              <a:t>1978</a:t>
            </a:r>
            <a:r>
              <a:rPr lang="zh-CN" altLang="en-US" sz="2000" dirty="0">
                <a:latin typeface="+mn-ea"/>
              </a:rPr>
              <a:t>年就有研究者提出了一种光栅弱视治疗装置。</a:t>
            </a:r>
            <a:endParaRPr lang="en-US" altLang="zh-CN" sz="2000" dirty="0">
              <a:latin typeface="+mn-ea"/>
            </a:endParaRPr>
          </a:p>
          <a:p>
            <a:pPr>
              <a:lnSpc>
                <a:spcPct val="150000"/>
              </a:lnSpc>
            </a:pPr>
            <a:r>
              <a:rPr lang="zh-CN" altLang="en-US" sz="2000" dirty="0">
                <a:latin typeface="+mn-ea"/>
              </a:rPr>
              <a:t>将高对比度的黑白条纹光栅放在患者的弱视眼前旋转，同时让患者进行视觉集中的注意力任务，结果表示在</a:t>
            </a:r>
            <a:r>
              <a:rPr lang="en-US" altLang="zh-CN" sz="2000" dirty="0">
                <a:latin typeface="+mn-ea"/>
              </a:rPr>
              <a:t>96%</a:t>
            </a:r>
            <a:r>
              <a:rPr lang="zh-CN" altLang="en-US" sz="2000" dirty="0">
                <a:latin typeface="+mn-ea"/>
              </a:rPr>
              <a:t>的患者视力都有所改善，这种治疗方法称为</a:t>
            </a:r>
            <a:r>
              <a:rPr lang="en-US" altLang="zh-CN" sz="2000" dirty="0">
                <a:latin typeface="+mn-ea"/>
              </a:rPr>
              <a:t>CAM</a:t>
            </a:r>
            <a:r>
              <a:rPr lang="zh-CN" altLang="en-US" sz="2000" dirty="0">
                <a:latin typeface="+mn-ea"/>
              </a:rPr>
              <a:t>训练。</a:t>
            </a:r>
            <a:endParaRPr lang="en-US" altLang="zh-CN" sz="2000" dirty="0">
              <a:latin typeface="+mn-ea"/>
            </a:endParaRPr>
          </a:p>
          <a:p>
            <a:pPr>
              <a:lnSpc>
                <a:spcPct val="150000"/>
              </a:lnSpc>
            </a:pPr>
            <a:r>
              <a:rPr lang="zh-CN" altLang="en-US" sz="2000" dirty="0">
                <a:latin typeface="+mn-ea"/>
              </a:rPr>
              <a:t>游戏加入了快速反应事件（</a:t>
            </a:r>
            <a:r>
              <a:rPr lang="en-US" altLang="zh-CN" sz="2000" dirty="0">
                <a:latin typeface="+mn-ea"/>
              </a:rPr>
              <a:t>QTE</a:t>
            </a:r>
            <a:r>
              <a:rPr lang="zh-CN" altLang="en-US" sz="2000" dirty="0">
                <a:latin typeface="+mn-ea"/>
              </a:rPr>
              <a:t>），这是一种根据短暂的画面指示输入指令的游戏方式，同时出现</a:t>
            </a:r>
            <a:r>
              <a:rPr lang="en-US" altLang="zh-CN" sz="2000" dirty="0">
                <a:latin typeface="+mn-ea"/>
              </a:rPr>
              <a:t>QTE</a:t>
            </a:r>
            <a:r>
              <a:rPr lang="zh-CN" altLang="en-US" sz="2000" dirty="0">
                <a:latin typeface="+mn-ea"/>
              </a:rPr>
              <a:t>时会附带不断旋转黑白光栅背景。</a:t>
            </a:r>
          </a:p>
        </p:txBody>
      </p:sp>
      <p:pic>
        <p:nvPicPr>
          <p:cNvPr id="9" name="图片 8" descr="背景图案&#10;&#10;描述已自动生成">
            <a:extLst>
              <a:ext uri="{FF2B5EF4-FFF2-40B4-BE49-F238E27FC236}">
                <a16:creationId xmlns:a16="http://schemas.microsoft.com/office/drawing/2014/main" id="{7852E664-C310-27D7-5959-5EED86C51A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400" y="1618800"/>
            <a:ext cx="3810000" cy="3810000"/>
          </a:xfrm>
          <a:prstGeom prst="rect">
            <a:avLst/>
          </a:prstGeom>
        </p:spPr>
      </p:pic>
    </p:spTree>
    <p:extLst>
      <p:ext uri="{BB962C8B-B14F-4D97-AF65-F5344CB8AC3E}">
        <p14:creationId xmlns:p14="http://schemas.microsoft.com/office/powerpoint/2010/main" val="41174020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光栅视训练模块设计</a:t>
            </a:r>
            <a:endParaRPr lang="zh-CN" altLang="en-US" dirty="0">
              <a:latin typeface="微软雅黑 Light" panose="020B0502040204020203" pitchFamily="34" charset="-122"/>
              <a:ea typeface="微软雅黑 Light" panose="020B0502040204020203" pitchFamily="34" charset="-122"/>
            </a:endParaRPr>
          </a:p>
        </p:txBody>
      </p:sp>
      <p:pic>
        <p:nvPicPr>
          <p:cNvPr id="6" name="图片 5" descr="图片包含 建筑, 户外, 摩托车, 街道&#10;&#10;描述已自动生成">
            <a:extLst>
              <a:ext uri="{FF2B5EF4-FFF2-40B4-BE49-F238E27FC236}">
                <a16:creationId xmlns:a16="http://schemas.microsoft.com/office/drawing/2014/main" id="{C8375190-3838-837E-CAB8-B94A70873D1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9015" y="1696729"/>
            <a:ext cx="5845138" cy="3464542"/>
          </a:xfrm>
          <a:prstGeom prst="rect">
            <a:avLst/>
          </a:prstGeom>
          <a:noFill/>
          <a:ln>
            <a:noFill/>
          </a:ln>
        </p:spPr>
      </p:pic>
      <p:sp>
        <p:nvSpPr>
          <p:cNvPr id="7" name="内容占位符 2">
            <a:extLst>
              <a:ext uri="{FF2B5EF4-FFF2-40B4-BE49-F238E27FC236}">
                <a16:creationId xmlns:a16="http://schemas.microsoft.com/office/drawing/2014/main" id="{53CF3809-F057-F1FB-B09E-DDA537909802}"/>
              </a:ext>
            </a:extLst>
          </p:cNvPr>
          <p:cNvSpPr>
            <a:spLocks noGrp="1"/>
          </p:cNvSpPr>
          <p:nvPr>
            <p:ph idx="1"/>
          </p:nvPr>
        </p:nvSpPr>
        <p:spPr>
          <a:xfrm>
            <a:off x="290606" y="1116853"/>
            <a:ext cx="4758267" cy="4982604"/>
          </a:xfrm>
        </p:spPr>
        <p:txBody>
          <a:bodyPr>
            <a:normAutofit/>
          </a:bodyPr>
          <a:lstStyle/>
          <a:p>
            <a:pPr>
              <a:lnSpc>
                <a:spcPct val="150000"/>
              </a:lnSpc>
            </a:pPr>
            <a:r>
              <a:rPr lang="zh-CN" altLang="en-US" sz="2000" dirty="0">
                <a:latin typeface="+mn-ea"/>
              </a:rPr>
              <a:t>游戏加入了快速反应事件（</a:t>
            </a:r>
            <a:r>
              <a:rPr lang="en-US" altLang="zh-CN" sz="2000" dirty="0">
                <a:latin typeface="+mn-ea"/>
              </a:rPr>
              <a:t>QTE</a:t>
            </a:r>
            <a:r>
              <a:rPr lang="zh-CN" altLang="en-US" sz="2000" dirty="0">
                <a:latin typeface="+mn-ea"/>
              </a:rPr>
              <a:t>），这是一种根据短暂的画面指示输入指令的游戏方式，结果会根据玩家输入指令对错而不同。</a:t>
            </a:r>
            <a:endParaRPr lang="en-US" altLang="zh-CN" sz="2000" dirty="0">
              <a:latin typeface="+mn-ea"/>
            </a:endParaRPr>
          </a:p>
          <a:p>
            <a:pPr>
              <a:lnSpc>
                <a:spcPct val="150000"/>
              </a:lnSpc>
            </a:pPr>
            <a:r>
              <a:rPr lang="zh-CN" altLang="en-US" sz="2000" dirty="0">
                <a:latin typeface="+mn-ea"/>
              </a:rPr>
              <a:t>如右图是在</a:t>
            </a:r>
            <a:r>
              <a:rPr lang="en-US" altLang="zh-CN" sz="2000" dirty="0">
                <a:latin typeface="+mn-ea"/>
              </a:rPr>
              <a:t>QTE</a:t>
            </a:r>
            <a:r>
              <a:rPr lang="zh-CN" altLang="en-US" sz="2000" dirty="0">
                <a:latin typeface="+mn-ea"/>
              </a:rPr>
              <a:t>发生时的游玩画面，画面中央会出现不断旋转黑白光栅图片，图片中央带有需要按下的按键，并且按键的颜色是红色，只有红色镜片能看清，这样也达到了专门锻炼弱视眼的效果。</a:t>
            </a:r>
            <a:endParaRPr lang="en-US" altLang="zh-CN" sz="2000" dirty="0">
              <a:latin typeface="+mn-ea"/>
            </a:endParaRPr>
          </a:p>
        </p:txBody>
      </p:sp>
    </p:spTree>
    <p:extLst>
      <p:ext uri="{BB962C8B-B14F-4D97-AF65-F5344CB8AC3E}">
        <p14:creationId xmlns:p14="http://schemas.microsoft.com/office/powerpoint/2010/main" val="7284456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9513714-3984-2099-9262-5355179F89B1}"/>
              </a:ext>
            </a:extLst>
          </p:cNvPr>
          <p:cNvSpPr>
            <a:spLocks noGrp="1"/>
          </p:cNvSpPr>
          <p:nvPr>
            <p:ph type="title"/>
          </p:nvPr>
        </p:nvSpPr>
        <p:spPr/>
        <p:txBody>
          <a:bodyPr/>
          <a:lstStyle/>
          <a:p>
            <a:r>
              <a:rPr lang="zh-CN" altLang="en-US" sz="4000" kern="100" dirty="0">
                <a:latin typeface="Segoe UI Light" panose="020B0502040204020203" pitchFamily="34" charset="0"/>
                <a:ea typeface="微软雅黑 Light" panose="020B0502040204020203" pitchFamily="34" charset="-122"/>
                <a:cs typeface="Times New Roman" panose="02020603050405020304" pitchFamily="18" charset="0"/>
              </a:rPr>
              <a:t>弱视游戏</a:t>
            </a:r>
            <a:r>
              <a:rPr lang="zh-CN" altLang="en-US" kern="100" dirty="0">
                <a:latin typeface="Segoe UI Light" panose="020B0502040204020203" pitchFamily="34" charset="0"/>
                <a:ea typeface="微软雅黑 Light" panose="020B0502040204020203" pitchFamily="34" charset="-122"/>
                <a:cs typeface="Times New Roman" panose="02020603050405020304" pitchFamily="18" charset="0"/>
              </a:rPr>
              <a:t>的</a:t>
            </a:r>
            <a:r>
              <a:rPr lang="zh-CN" altLang="en-US" sz="4000" kern="100" dirty="0">
                <a:latin typeface="Segoe UI Light" panose="020B0502040204020203" pitchFamily="34" charset="0"/>
                <a:ea typeface="微软雅黑 Light" panose="020B0502040204020203" pitchFamily="34" charset="-122"/>
                <a:cs typeface="Times New Roman" panose="02020603050405020304" pitchFamily="18" charset="0"/>
              </a:rPr>
              <a:t>实现</a:t>
            </a:r>
            <a:endParaRPr lang="zh-CN" altLang="en-US" dirty="0">
              <a:latin typeface="Segoe UI Light" panose="020B0502040204020203" pitchFamily="34" charset="0"/>
              <a:ea typeface="微软雅黑 Light" panose="020B0502040204020203" pitchFamily="34" charset="-122"/>
            </a:endParaRPr>
          </a:p>
        </p:txBody>
      </p:sp>
      <p:sp>
        <p:nvSpPr>
          <p:cNvPr id="5" name="文本占位符 4">
            <a:extLst>
              <a:ext uri="{FF2B5EF4-FFF2-40B4-BE49-F238E27FC236}">
                <a16:creationId xmlns:a16="http://schemas.microsoft.com/office/drawing/2014/main" id="{9ACB2562-89CC-FA1C-456C-5F393284698F}"/>
              </a:ext>
            </a:extLst>
          </p:cNvPr>
          <p:cNvSpPr>
            <a:spLocks noGrp="1"/>
          </p:cNvSpPr>
          <p:nvPr>
            <p:ph type="body" idx="1"/>
          </p:nvPr>
        </p:nvSpPr>
        <p:spPr>
          <a:xfrm>
            <a:off x="660401" y="3750109"/>
            <a:ext cx="6056405" cy="2383991"/>
          </a:xfrm>
        </p:spPr>
        <p:txBody>
          <a:bodyPr>
            <a:normAutofit/>
          </a:bodyPr>
          <a:lstStyle/>
          <a:p>
            <a:r>
              <a:rPr lang="zh-CN" altLang="en-US" sz="1800" kern="100" dirty="0">
                <a:latin typeface="Segoe UI Light" panose="020B0502040204020203" pitchFamily="34" charset="0"/>
                <a:ea typeface="微软雅黑 Light" panose="020B0502040204020203" pitchFamily="34" charset="-122"/>
                <a:cs typeface="Times New Roman" panose="02020603050405020304" pitchFamily="18" charset="0"/>
              </a:rPr>
              <a:t>代码度量、角色功能、输入系统、武器系统、问答机制</a:t>
            </a:r>
            <a:endParaRPr lang="zh-CN" altLang="zh-CN" sz="1800" kern="100" dirty="0">
              <a:effectLst/>
              <a:latin typeface="Segoe UI Light" panose="020B0502040204020203" pitchFamily="34" charset="0"/>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636115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代码度量</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660400" y="1130300"/>
            <a:ext cx="10858500" cy="1350682"/>
          </a:xfrm>
        </p:spPr>
        <p:txBody>
          <a:bodyPr>
            <a:normAutofit/>
          </a:bodyPr>
          <a:lstStyle/>
          <a:p>
            <a:pPr>
              <a:lnSpc>
                <a:spcPct val="150000"/>
              </a:lnSpc>
            </a:pPr>
            <a:r>
              <a:rPr lang="zh-CN" altLang="en-US" sz="2400" kern="100" dirty="0">
                <a:latin typeface="+mn-ea"/>
                <a:cs typeface="Times New Roman" panose="02020603050405020304" pitchFamily="18" charset="0"/>
              </a:rPr>
              <a:t>使用正则表达式</a:t>
            </a:r>
            <a:r>
              <a:rPr lang="en-US" altLang="zh-CN" sz="2400" kern="100" dirty="0">
                <a:solidFill>
                  <a:srgbClr val="FF0000"/>
                </a:solidFill>
                <a:latin typeface="+mn-ea"/>
                <a:cs typeface="Times New Roman" panose="02020603050405020304" pitchFamily="18" charset="0"/>
              </a:rPr>
              <a:t>(^b*[^:b#/]+.*$)</a:t>
            </a:r>
            <a:r>
              <a:rPr lang="zh-CN" altLang="en-US" sz="2400" kern="100" dirty="0">
                <a:latin typeface="+mn-ea"/>
                <a:cs typeface="Times New Roman" panose="02020603050405020304" pitchFamily="18" charset="0"/>
              </a:rPr>
              <a:t>检测代码行数为</a:t>
            </a:r>
            <a:r>
              <a:rPr lang="en-US" altLang="zh-CN" sz="2400" kern="100" dirty="0">
                <a:latin typeface="+mn-ea"/>
                <a:cs typeface="Times New Roman" panose="02020603050405020304" pitchFamily="18" charset="0"/>
              </a:rPr>
              <a:t>8534</a:t>
            </a:r>
            <a:r>
              <a:rPr lang="zh-CN" altLang="en-US" sz="2400" kern="100" dirty="0">
                <a:latin typeface="+mn-ea"/>
                <a:cs typeface="Times New Roman" panose="02020603050405020304" pitchFamily="18" charset="0"/>
              </a:rPr>
              <a:t>行，结果限定了项目范围，排除了</a:t>
            </a:r>
            <a:r>
              <a:rPr lang="en-US" altLang="zh-CN" sz="2400" kern="100" dirty="0">
                <a:latin typeface="+mn-ea"/>
                <a:cs typeface="Times New Roman" panose="02020603050405020304" pitchFamily="18" charset="0"/>
              </a:rPr>
              <a:t>UE5</a:t>
            </a:r>
            <a:r>
              <a:rPr lang="zh-CN" altLang="en-US" sz="2400" kern="100" dirty="0">
                <a:latin typeface="+mn-ea"/>
                <a:cs typeface="Times New Roman" panose="02020603050405020304" pitchFamily="18" charset="0"/>
              </a:rPr>
              <a:t>代码和插件代码。</a:t>
            </a:r>
          </a:p>
        </p:txBody>
      </p:sp>
      <p:pic>
        <p:nvPicPr>
          <p:cNvPr id="7" name="图片 6" descr="文本&#10;&#10;描述已自动生成">
            <a:extLst>
              <a:ext uri="{FF2B5EF4-FFF2-40B4-BE49-F238E27FC236}">
                <a16:creationId xmlns:a16="http://schemas.microsoft.com/office/drawing/2014/main" id="{BC63465D-7315-9A19-39DA-FFF24DE501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9825" y="2635676"/>
            <a:ext cx="4959825" cy="2598003"/>
          </a:xfrm>
          <a:prstGeom prst="rect">
            <a:avLst/>
          </a:prstGeom>
        </p:spPr>
      </p:pic>
      <p:pic>
        <p:nvPicPr>
          <p:cNvPr id="9" name="图片 8">
            <a:extLst>
              <a:ext uri="{FF2B5EF4-FFF2-40B4-BE49-F238E27FC236}">
                <a16:creationId xmlns:a16="http://schemas.microsoft.com/office/drawing/2014/main" id="{BD4905AA-E65A-A2AF-2653-E69BC9A30E6B}"/>
              </a:ext>
            </a:extLst>
          </p:cNvPr>
          <p:cNvPicPr>
            <a:picLocks noChangeAspect="1"/>
          </p:cNvPicPr>
          <p:nvPr/>
        </p:nvPicPr>
        <p:blipFill>
          <a:blip r:embed="rId3"/>
          <a:stretch>
            <a:fillRect/>
          </a:stretch>
        </p:blipFill>
        <p:spPr>
          <a:xfrm>
            <a:off x="7951990" y="1998265"/>
            <a:ext cx="2984653" cy="4623038"/>
          </a:xfrm>
          <a:prstGeom prst="rect">
            <a:avLst/>
          </a:prstGeom>
        </p:spPr>
      </p:pic>
    </p:spTree>
    <p:extLst>
      <p:ext uri="{BB962C8B-B14F-4D97-AF65-F5344CB8AC3E}">
        <p14:creationId xmlns:p14="http://schemas.microsoft.com/office/powerpoint/2010/main" val="1421918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资产结构</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660400" y="1130300"/>
            <a:ext cx="10858500" cy="1350682"/>
          </a:xfrm>
        </p:spPr>
        <p:txBody>
          <a:bodyPr>
            <a:normAutofit/>
          </a:bodyPr>
          <a:lstStyle/>
          <a:p>
            <a:pPr>
              <a:lnSpc>
                <a:spcPct val="150000"/>
              </a:lnSpc>
            </a:pPr>
            <a:r>
              <a:rPr lang="zh-CN" altLang="en-US" sz="2400" kern="100" dirty="0">
                <a:latin typeface="+mn-ea"/>
                <a:cs typeface="Times New Roman" panose="02020603050405020304" pitchFamily="18" charset="0"/>
              </a:rPr>
              <a:t>本游戏的蓝图资产结构如图所示。</a:t>
            </a:r>
          </a:p>
        </p:txBody>
      </p:sp>
      <p:pic>
        <p:nvPicPr>
          <p:cNvPr id="5" name="图片 4">
            <a:extLst>
              <a:ext uri="{FF2B5EF4-FFF2-40B4-BE49-F238E27FC236}">
                <a16:creationId xmlns:a16="http://schemas.microsoft.com/office/drawing/2014/main" id="{F80DFE5C-C0E8-C0BA-0C64-C509476817EE}"/>
              </a:ext>
            </a:extLst>
          </p:cNvPr>
          <p:cNvPicPr>
            <a:picLocks noChangeAspect="1"/>
          </p:cNvPicPr>
          <p:nvPr/>
        </p:nvPicPr>
        <p:blipFill>
          <a:blip r:embed="rId2"/>
          <a:stretch>
            <a:fillRect/>
          </a:stretch>
        </p:blipFill>
        <p:spPr>
          <a:xfrm>
            <a:off x="907991" y="2522724"/>
            <a:ext cx="9582642" cy="1854295"/>
          </a:xfrm>
          <a:prstGeom prst="rect">
            <a:avLst/>
          </a:prstGeom>
        </p:spPr>
      </p:pic>
    </p:spTree>
    <p:extLst>
      <p:ext uri="{BB962C8B-B14F-4D97-AF65-F5344CB8AC3E}">
        <p14:creationId xmlns:p14="http://schemas.microsoft.com/office/powerpoint/2010/main" val="4065223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75771539-3195-B065-729C-CC269E496665}"/>
              </a:ext>
            </a:extLst>
          </p:cNvPr>
          <p:cNvSpPr>
            <a:spLocks noGrp="1"/>
          </p:cNvSpPr>
          <p:nvPr>
            <p:ph type="body" sz="quarter" idx="13"/>
          </p:nvPr>
        </p:nvSpPr>
        <p:spPr>
          <a:xfrm>
            <a:off x="3783567" y="1500188"/>
            <a:ext cx="7871045" cy="4633913"/>
          </a:xfrm>
        </p:spPr>
        <p:txBody>
          <a:bodyPr>
            <a:normAutofit/>
          </a:bodyPr>
          <a:lstStyle/>
          <a:p>
            <a:pPr>
              <a:lnSpc>
                <a:spcPct val="150000"/>
              </a:lnSpc>
            </a:pPr>
            <a:r>
              <a:rPr lang="zh-CN" altLang="en-US" sz="2800" kern="100" dirty="0">
                <a:latin typeface="Segoe UI Light" panose="020B0502040204020203" pitchFamily="34" charset="0"/>
                <a:ea typeface="微软雅黑 Light" panose="020B0502040204020203" pitchFamily="34" charset="-122"/>
                <a:cs typeface="Times New Roman" panose="02020603050405020304" pitchFamily="18" charset="0"/>
              </a:rPr>
              <a:t>背景介绍</a:t>
            </a:r>
            <a:endParaRPr lang="en-US" altLang="zh-CN" sz="2800" dirty="0">
              <a:latin typeface="Segoe UI Light" panose="020B0502040204020203" pitchFamily="34" charset="0"/>
              <a:ea typeface="微软雅黑 Light" panose="020B0502040204020203" pitchFamily="34" charset="-122"/>
            </a:endParaRPr>
          </a:p>
          <a:p>
            <a:pPr>
              <a:lnSpc>
                <a:spcPct val="150000"/>
              </a:lnSpc>
            </a:pPr>
            <a:r>
              <a:rPr lang="zh-CN" altLang="en-US" sz="2800" dirty="0">
                <a:latin typeface="Segoe UI Light" panose="020B0502040204020203" pitchFamily="34" charset="0"/>
                <a:ea typeface="微软雅黑 Light" panose="020B0502040204020203" pitchFamily="34" charset="-122"/>
              </a:rPr>
              <a:t>弱视游戏系统设计</a:t>
            </a:r>
            <a:endParaRPr lang="zh-CN" altLang="zh-CN" sz="2800" kern="100" dirty="0">
              <a:latin typeface="Segoe UI Light" panose="020B0502040204020203" pitchFamily="34" charset="0"/>
              <a:ea typeface="微软雅黑 Light" panose="020B0502040204020203" pitchFamily="34" charset="-122"/>
              <a:cs typeface="Times New Roman" panose="02020603050405020304" pitchFamily="18" charset="0"/>
            </a:endParaRPr>
          </a:p>
          <a:p>
            <a:pPr>
              <a:lnSpc>
                <a:spcPct val="150000"/>
              </a:lnSpc>
            </a:pPr>
            <a:r>
              <a:rPr lang="zh-CN" altLang="en-US" sz="2800" kern="100" dirty="0">
                <a:latin typeface="Segoe UI Light" panose="020B0502040204020203" pitchFamily="34" charset="0"/>
                <a:ea typeface="微软雅黑 Light" panose="020B0502040204020203" pitchFamily="34" charset="-122"/>
                <a:cs typeface="Times New Roman" panose="02020603050405020304" pitchFamily="18" charset="0"/>
              </a:rPr>
              <a:t>弱视游戏系统实现</a:t>
            </a:r>
            <a:endParaRPr lang="en-US" altLang="zh-CN" sz="2800" kern="100" dirty="0">
              <a:latin typeface="Segoe UI Light" panose="020B0502040204020203" pitchFamily="34" charset="0"/>
              <a:ea typeface="微软雅黑 Light" panose="020B0502040204020203" pitchFamily="34" charset="-122"/>
              <a:cs typeface="Times New Roman" panose="02020603050405020304" pitchFamily="18" charset="0"/>
            </a:endParaRPr>
          </a:p>
          <a:p>
            <a:pPr>
              <a:lnSpc>
                <a:spcPct val="150000"/>
              </a:lnSpc>
            </a:pPr>
            <a:r>
              <a:rPr lang="zh-CN" altLang="en-US" sz="2800" kern="100" dirty="0">
                <a:latin typeface="Segoe UI Light" panose="020B0502040204020203" pitchFamily="34" charset="0"/>
                <a:ea typeface="微软雅黑 Light" panose="020B0502040204020203" pitchFamily="34" charset="-122"/>
                <a:cs typeface="Times New Roman" panose="02020603050405020304" pitchFamily="18" charset="0"/>
              </a:rPr>
              <a:t>总结</a:t>
            </a:r>
            <a:endParaRPr lang="zh-CN" altLang="en-US" sz="2800" dirty="0">
              <a:latin typeface="Segoe UI Light" panose="020B0502040204020203" pitchFamily="34" charset="0"/>
              <a:ea typeface="微软雅黑 Light" panose="020B0502040204020203" pitchFamily="34" charset="-122"/>
            </a:endParaRPr>
          </a:p>
        </p:txBody>
      </p:sp>
      <p:sp>
        <p:nvSpPr>
          <p:cNvPr id="10" name="文本占位符 9">
            <a:extLst>
              <a:ext uri="{FF2B5EF4-FFF2-40B4-BE49-F238E27FC236}">
                <a16:creationId xmlns:a16="http://schemas.microsoft.com/office/drawing/2014/main" id="{48DEA6FF-8871-2E2B-F719-AF4FB8A636EC}"/>
              </a:ext>
            </a:extLst>
          </p:cNvPr>
          <p:cNvSpPr>
            <a:spLocks noGrp="1"/>
          </p:cNvSpPr>
          <p:nvPr>
            <p:ph type="body" sz="quarter" idx="14"/>
          </p:nvPr>
        </p:nvSpPr>
        <p:spPr>
          <a:xfrm>
            <a:off x="116601" y="1500188"/>
            <a:ext cx="3380361" cy="594626"/>
          </a:xfrm>
        </p:spPr>
        <p:txBody>
          <a:bodyPr>
            <a:noAutofit/>
          </a:bodyPr>
          <a:lstStyle/>
          <a:p>
            <a:r>
              <a:rPr lang="zh-CN" altLang="en-US" sz="2800" dirty="0">
                <a:latin typeface="Segoe UI Light" panose="020B0502040204020203" pitchFamily="34" charset="0"/>
                <a:ea typeface="微软雅黑 Light" panose="020B0502040204020203" pitchFamily="34" charset="-122"/>
              </a:rPr>
              <a:t>目录 </a:t>
            </a:r>
            <a:r>
              <a:rPr lang="en-US" altLang="zh-CN" sz="2800" dirty="0">
                <a:latin typeface="Segoe UI Light" panose="020B0502040204020203" pitchFamily="34" charset="0"/>
                <a:ea typeface="微软雅黑 Light" panose="020B0502040204020203" pitchFamily="34" charset="-122"/>
              </a:rPr>
              <a:t>/ CONTENTS</a:t>
            </a:r>
            <a:endParaRPr lang="zh-CN" altLang="en-US" sz="2800" dirty="0">
              <a:latin typeface="Segoe UI Light" panose="020B0502040204020203" pitchFamily="34" charset="0"/>
              <a:ea typeface="微软雅黑 Light" panose="020B0502040204020203" pitchFamily="34" charset="-122"/>
            </a:endParaRPr>
          </a:p>
        </p:txBody>
      </p:sp>
    </p:spTree>
    <p:extLst>
      <p:ext uri="{BB962C8B-B14F-4D97-AF65-F5344CB8AC3E}">
        <p14:creationId xmlns:p14="http://schemas.microsoft.com/office/powerpoint/2010/main" val="604591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角色功能的实现</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660400" y="1130300"/>
            <a:ext cx="10858500" cy="5095688"/>
          </a:xfrm>
        </p:spPr>
        <p:txBody>
          <a:bodyPr>
            <a:normAutofit fontScale="70000" lnSpcReduction="20000"/>
          </a:bodyPr>
          <a:lstStyle/>
          <a:p>
            <a:pPr>
              <a:lnSpc>
                <a:spcPct val="150000"/>
              </a:lnSpc>
            </a:pP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1</a:t>
            </a:r>
            <a:r>
              <a:rPr lang="zh-CN" altLang="en-US" sz="2400" kern="100" dirty="0">
                <a:latin typeface="+mn-ea"/>
                <a:cs typeface="Times New Roman" panose="02020603050405020304" pitchFamily="18" charset="0"/>
              </a:rPr>
              <a:t>）按键输入响应逻辑。为了让玩家能够控制游戏角色，需要监听鼠标或键盘触发的按键，并为每一个按键实现具体的游戏事件。</a:t>
            </a:r>
          </a:p>
          <a:p>
            <a:pPr>
              <a:lnSpc>
                <a:spcPct val="150000"/>
              </a:lnSpc>
            </a:pP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2</a:t>
            </a:r>
            <a:r>
              <a:rPr lang="zh-CN" altLang="en-US" sz="2400" kern="100" dirty="0">
                <a:latin typeface="+mn-ea"/>
                <a:cs typeface="Times New Roman" panose="02020603050405020304" pitchFamily="18" charset="0"/>
              </a:rPr>
              <a:t>）物理碰撞。为了不让角色穿过墙体、掉下地面，给游戏世界中每个对象都设置了碰撞通道。</a:t>
            </a:r>
            <a:endParaRPr lang="en-US" altLang="zh-CN" sz="2400" kern="100" dirty="0">
              <a:latin typeface="+mn-ea"/>
              <a:cs typeface="Times New Roman" panose="02020603050405020304" pitchFamily="18" charset="0"/>
            </a:endParaRPr>
          </a:p>
          <a:p>
            <a:pPr>
              <a:lnSpc>
                <a:spcPct val="150000"/>
              </a:lnSpc>
            </a:pP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3</a:t>
            </a:r>
            <a:r>
              <a:rPr lang="zh-CN" altLang="en-US" sz="2400" kern="100" dirty="0">
                <a:latin typeface="+mn-ea"/>
                <a:cs typeface="Times New Roman" panose="02020603050405020304" pitchFamily="18" charset="0"/>
              </a:rPr>
              <a:t>）角色的外形。角色的外形包括角色骨骼和角色模型，本游戏采用第一人称，故人物模型只有手臂。</a:t>
            </a:r>
            <a:endParaRPr lang="en-US" altLang="zh-CN" sz="2400" kern="100" dirty="0">
              <a:latin typeface="+mn-ea"/>
              <a:cs typeface="Times New Roman" panose="02020603050405020304" pitchFamily="18" charset="0"/>
            </a:endParaRPr>
          </a:p>
          <a:p>
            <a:pPr>
              <a:lnSpc>
                <a:spcPct val="150000"/>
              </a:lnSpc>
            </a:pP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4</a:t>
            </a:r>
            <a:r>
              <a:rPr lang="zh-CN" altLang="en-US" sz="2400" kern="100" dirty="0">
                <a:latin typeface="+mn-ea"/>
                <a:cs typeface="Times New Roman" panose="02020603050405020304" pitchFamily="18" charset="0"/>
              </a:rPr>
              <a:t>）角色动画。动画包括主角动画和敌人动画，制作骨骼动画是让游戏角色能动起来的关键。</a:t>
            </a:r>
            <a:endParaRPr lang="en-US" altLang="zh-CN" sz="2400" kern="100" dirty="0">
              <a:latin typeface="+mn-ea"/>
              <a:cs typeface="Times New Roman" panose="02020603050405020304" pitchFamily="18" charset="0"/>
            </a:endParaRPr>
          </a:p>
          <a:p>
            <a:pPr>
              <a:lnSpc>
                <a:spcPct val="150000"/>
              </a:lnSpc>
            </a:pP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5</a:t>
            </a:r>
            <a:r>
              <a:rPr lang="zh-CN" altLang="en-US" sz="2400" kern="100" dirty="0">
                <a:latin typeface="+mn-ea"/>
                <a:cs typeface="Times New Roman" panose="02020603050405020304" pitchFamily="18" charset="0"/>
              </a:rPr>
              <a:t>）基本属性。角色具有当前生命值、最大生命值、移动速度、输赢状态、当前位置和旋转等属性。</a:t>
            </a:r>
            <a:endParaRPr lang="en-US" altLang="zh-CN" sz="2400" kern="100" dirty="0">
              <a:latin typeface="+mn-ea"/>
              <a:cs typeface="Times New Roman" panose="02020603050405020304" pitchFamily="18" charset="0"/>
            </a:endParaRPr>
          </a:p>
          <a:p>
            <a:pPr>
              <a:lnSpc>
                <a:spcPct val="150000"/>
              </a:lnSpc>
            </a:pP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6</a:t>
            </a:r>
            <a:r>
              <a:rPr lang="zh-CN" altLang="en-US" sz="2400" kern="100" dirty="0">
                <a:latin typeface="+mn-ea"/>
                <a:cs typeface="Times New Roman" panose="02020603050405020304" pitchFamily="18" charset="0"/>
              </a:rPr>
              <a:t>）拾取能力。玩家操作的主角具有拾取道具的能力，游戏开始会有一把多功能枪放在地面供玩家拾取，拾取后会自动装备。多功能枪也具有远程拾取功能，可以按下右键将可拾取物装备到道具栏中。</a:t>
            </a:r>
          </a:p>
          <a:p>
            <a:pPr>
              <a:lnSpc>
                <a:spcPct val="150000"/>
              </a:lnSpc>
            </a:pP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7</a:t>
            </a:r>
            <a:r>
              <a:rPr lang="zh-CN" altLang="en-US" sz="2400" kern="100" dirty="0">
                <a:latin typeface="+mn-ea"/>
                <a:cs typeface="Times New Roman" panose="02020603050405020304" pitchFamily="18" charset="0"/>
              </a:rPr>
              <a:t>）吸附和弹射物体能力。当玩家装备多功能枪时，可以按下鼠标右键吸附场景中的可吸附物体，然后会贴在枪口，按下左键可以弹射出去。</a:t>
            </a:r>
          </a:p>
          <a:p>
            <a:pPr>
              <a:lnSpc>
                <a:spcPct val="150000"/>
              </a:lnSpc>
            </a:pP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8</a:t>
            </a:r>
            <a:r>
              <a:rPr lang="zh-CN" altLang="en-US" sz="2400" kern="100" dirty="0">
                <a:latin typeface="+mn-ea"/>
                <a:cs typeface="Times New Roman" panose="02020603050405020304" pitchFamily="18" charset="0"/>
              </a:rPr>
              <a:t>）瞄准功能。在屏幕中心会绘制十字准星，方便玩家瞄准物体。</a:t>
            </a:r>
          </a:p>
        </p:txBody>
      </p:sp>
    </p:spTree>
    <p:extLst>
      <p:ext uri="{BB962C8B-B14F-4D97-AF65-F5344CB8AC3E}">
        <p14:creationId xmlns:p14="http://schemas.microsoft.com/office/powerpoint/2010/main" val="1580136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玩家输入系统</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660400" y="1130300"/>
            <a:ext cx="10858500" cy="2500406"/>
          </a:xfrm>
        </p:spPr>
        <p:txBody>
          <a:bodyPr>
            <a:normAutofit fontScale="70000" lnSpcReduction="20000"/>
          </a:bodyPr>
          <a:lstStyle/>
          <a:p>
            <a:pPr>
              <a:lnSpc>
                <a:spcPct val="150000"/>
              </a:lnSpc>
            </a:pPr>
            <a:r>
              <a:rPr lang="zh-CN" altLang="en-US" sz="2400" kern="100" dirty="0">
                <a:latin typeface="+mn-ea"/>
                <a:cs typeface="Times New Roman" panose="02020603050405020304" pitchFamily="18" charset="0"/>
              </a:rPr>
              <a:t>为了实现复杂的输入处理，并在运行时动态映射输入按键，选用</a:t>
            </a:r>
            <a:r>
              <a:rPr lang="en-US" altLang="zh-CN" sz="2400" kern="100" dirty="0">
                <a:latin typeface="+mn-ea"/>
                <a:cs typeface="Times New Roman" panose="02020603050405020304" pitchFamily="18" charset="0"/>
              </a:rPr>
              <a:t>UE5</a:t>
            </a:r>
            <a:r>
              <a:rPr lang="zh-CN" altLang="en-US" sz="2400" kern="100" dirty="0">
                <a:latin typeface="+mn-ea"/>
                <a:cs typeface="Times New Roman" panose="02020603050405020304" pitchFamily="18" charset="0"/>
              </a:rPr>
              <a:t>的增强输入插件作为游戏输入系统的基础。</a:t>
            </a:r>
            <a:endParaRPr lang="en-US" altLang="zh-CN" sz="2400" kern="100" dirty="0">
              <a:latin typeface="+mn-ea"/>
              <a:cs typeface="Times New Roman" panose="02020603050405020304" pitchFamily="18" charset="0"/>
            </a:endParaRPr>
          </a:p>
          <a:p>
            <a:pPr>
              <a:lnSpc>
                <a:spcPct val="150000"/>
              </a:lnSpc>
            </a:pPr>
            <a:r>
              <a:rPr lang="zh-CN" altLang="en-US" sz="2400" kern="100" dirty="0">
                <a:latin typeface="+mn-ea"/>
                <a:cs typeface="Times New Roman" panose="02020603050405020304" pitchFamily="18" charset="0"/>
              </a:rPr>
              <a:t>本游戏定义了一系列</a:t>
            </a:r>
            <a:r>
              <a:rPr lang="en-US" altLang="zh-CN" sz="2400" kern="100" dirty="0">
                <a:latin typeface="+mn-ea"/>
                <a:cs typeface="Times New Roman" panose="02020603050405020304" pitchFamily="18" charset="0"/>
              </a:rPr>
              <a:t>IA</a:t>
            </a: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IA</a:t>
            </a:r>
            <a:r>
              <a:rPr lang="zh-CN" altLang="en-US" sz="2400" kern="100" dirty="0">
                <a:latin typeface="+mn-ea"/>
                <a:cs typeface="Times New Roman" panose="02020603050405020304" pitchFamily="18" charset="0"/>
              </a:rPr>
              <a:t>是游戏中可执行的操作，例如移动、跳跃、发射等。这些资产在</a:t>
            </a:r>
            <a:r>
              <a:rPr lang="en-US" altLang="zh-CN" sz="2400" kern="100" dirty="0">
                <a:latin typeface="+mn-ea"/>
                <a:cs typeface="Times New Roman" panose="02020603050405020304" pitchFamily="18" charset="0"/>
              </a:rPr>
              <a:t>C++</a:t>
            </a:r>
            <a:r>
              <a:rPr lang="zh-CN" altLang="en-US" sz="2400" kern="100" dirty="0">
                <a:latin typeface="+mn-ea"/>
                <a:cs typeface="Times New Roman" panose="02020603050405020304" pitchFamily="18" charset="0"/>
              </a:rPr>
              <a:t>中的对应模块绑定了响应的回调函数，即对应的功能逻辑。</a:t>
            </a:r>
            <a:endParaRPr lang="en-US" altLang="zh-CN" sz="2400" kern="100" dirty="0">
              <a:latin typeface="+mn-ea"/>
              <a:cs typeface="Times New Roman" panose="02020603050405020304" pitchFamily="18" charset="0"/>
            </a:endParaRPr>
          </a:p>
          <a:p>
            <a:pPr>
              <a:lnSpc>
                <a:spcPct val="150000"/>
              </a:lnSpc>
            </a:pPr>
            <a:r>
              <a:rPr lang="en-US" altLang="zh-CN" sz="2400" kern="100" dirty="0">
                <a:latin typeface="+mn-ea"/>
                <a:cs typeface="Times New Roman" panose="02020603050405020304" pitchFamily="18" charset="0"/>
              </a:rPr>
              <a:t>IMC</a:t>
            </a:r>
            <a:r>
              <a:rPr lang="zh-CN" altLang="en-US" sz="2400" kern="100" dirty="0">
                <a:latin typeface="+mn-ea"/>
                <a:cs typeface="Times New Roman" panose="02020603050405020304" pitchFamily="18" charset="0"/>
              </a:rPr>
              <a:t>是将输入动作映射到具体输入设备的地方。</a:t>
            </a:r>
            <a:r>
              <a:rPr lang="zh-CN" altLang="zh-CN" sz="2400" kern="100" dirty="0">
                <a:latin typeface="+mn-ea"/>
                <a:cs typeface="Times New Roman" panose="02020603050405020304" pitchFamily="18" charset="0"/>
              </a:rPr>
              <a:t>本游戏创建了</a:t>
            </a:r>
            <a:r>
              <a:rPr lang="en-US" altLang="zh-CN" sz="2400" kern="100" dirty="0">
                <a:latin typeface="+mn-ea"/>
                <a:cs typeface="Times New Roman" panose="02020603050405020304" pitchFamily="18" charset="0"/>
              </a:rPr>
              <a:t>3</a:t>
            </a:r>
            <a:r>
              <a:rPr lang="zh-CN" altLang="zh-CN" sz="2400" kern="100" dirty="0">
                <a:latin typeface="+mn-ea"/>
                <a:cs typeface="Times New Roman" panose="02020603050405020304" pitchFamily="18" charset="0"/>
              </a:rPr>
              <a:t>个</a:t>
            </a:r>
            <a:r>
              <a:rPr lang="en-US" altLang="zh-CN" sz="2400" kern="100" dirty="0">
                <a:latin typeface="+mn-ea"/>
                <a:cs typeface="Times New Roman" panose="02020603050405020304" pitchFamily="18" charset="0"/>
              </a:rPr>
              <a:t>IMC</a:t>
            </a:r>
            <a:r>
              <a:rPr lang="zh-CN" altLang="zh-CN" sz="2400" kern="100" dirty="0">
                <a:latin typeface="+mn-ea"/>
                <a:cs typeface="Times New Roman" panose="02020603050405020304" pitchFamily="18" charset="0"/>
              </a:rPr>
              <a:t>，分别是基础行为</a:t>
            </a:r>
            <a:r>
              <a:rPr lang="en-US" altLang="zh-CN" sz="2400" kern="100" dirty="0">
                <a:latin typeface="+mn-ea"/>
                <a:cs typeface="Times New Roman" panose="02020603050405020304" pitchFamily="18" charset="0"/>
              </a:rPr>
              <a:t>IMC</a:t>
            </a:r>
            <a:r>
              <a:rPr lang="zh-CN" altLang="zh-CN" sz="2400" kern="100" dirty="0">
                <a:latin typeface="+mn-ea"/>
                <a:cs typeface="Times New Roman" panose="02020603050405020304" pitchFamily="18" charset="0"/>
              </a:rPr>
              <a:t>、武器行为</a:t>
            </a:r>
            <a:r>
              <a:rPr lang="en-US" altLang="zh-CN" sz="2400" kern="100" dirty="0">
                <a:latin typeface="+mn-ea"/>
                <a:cs typeface="Times New Roman" panose="02020603050405020304" pitchFamily="18" charset="0"/>
              </a:rPr>
              <a:t>IMC</a:t>
            </a:r>
            <a:r>
              <a:rPr lang="zh-CN" altLang="zh-CN" sz="2400" kern="100" dirty="0">
                <a:latin typeface="+mn-ea"/>
                <a:cs typeface="Times New Roman" panose="02020603050405020304" pitchFamily="18" charset="0"/>
              </a:rPr>
              <a:t>和快速响应事件</a:t>
            </a:r>
            <a:r>
              <a:rPr lang="en-US" altLang="zh-CN" sz="2400" kern="100" dirty="0">
                <a:latin typeface="+mn-ea"/>
                <a:cs typeface="Times New Roman" panose="02020603050405020304" pitchFamily="18" charset="0"/>
              </a:rPr>
              <a:t>IMC</a:t>
            </a:r>
            <a:r>
              <a:rPr lang="zh-CN" altLang="en-US" sz="2400" kern="100" dirty="0">
                <a:latin typeface="+mn-ea"/>
                <a:cs typeface="Times New Roman" panose="02020603050405020304" pitchFamily="18" charset="0"/>
              </a:rPr>
              <a:t>，在不同情况下会动态绑定。</a:t>
            </a:r>
          </a:p>
        </p:txBody>
      </p:sp>
      <p:pic>
        <p:nvPicPr>
          <p:cNvPr id="4" name="图片 3" descr="图形用户界面&#10;&#10;描述已自动生成">
            <a:extLst>
              <a:ext uri="{FF2B5EF4-FFF2-40B4-BE49-F238E27FC236}">
                <a16:creationId xmlns:a16="http://schemas.microsoft.com/office/drawing/2014/main" id="{B51BD6E3-C6BD-F014-D981-102D8413CA04}"/>
              </a:ext>
            </a:extLst>
          </p:cNvPr>
          <p:cNvPicPr>
            <a:picLocks noChangeAspect="1"/>
          </p:cNvPicPr>
          <p:nvPr/>
        </p:nvPicPr>
        <p:blipFill>
          <a:blip r:embed="rId2"/>
          <a:stretch>
            <a:fillRect/>
          </a:stretch>
        </p:blipFill>
        <p:spPr>
          <a:xfrm>
            <a:off x="344320" y="3340846"/>
            <a:ext cx="5462034" cy="1521031"/>
          </a:xfrm>
          <a:prstGeom prst="rect">
            <a:avLst/>
          </a:prstGeom>
        </p:spPr>
      </p:pic>
      <p:pic>
        <p:nvPicPr>
          <p:cNvPr id="5" name="图片 4" descr="文本&#10;&#10;描述已自动生成">
            <a:extLst>
              <a:ext uri="{FF2B5EF4-FFF2-40B4-BE49-F238E27FC236}">
                <a16:creationId xmlns:a16="http://schemas.microsoft.com/office/drawing/2014/main" id="{00F92DAB-52EC-24D9-21C2-CE0023470303}"/>
              </a:ext>
            </a:extLst>
          </p:cNvPr>
          <p:cNvPicPr>
            <a:picLocks noChangeAspect="1"/>
          </p:cNvPicPr>
          <p:nvPr/>
        </p:nvPicPr>
        <p:blipFill>
          <a:blip r:embed="rId3"/>
          <a:stretch>
            <a:fillRect/>
          </a:stretch>
        </p:blipFill>
        <p:spPr>
          <a:xfrm>
            <a:off x="6122434" y="3340845"/>
            <a:ext cx="5512078" cy="1521031"/>
          </a:xfrm>
          <a:prstGeom prst="rect">
            <a:avLst/>
          </a:prstGeom>
        </p:spPr>
      </p:pic>
      <p:pic>
        <p:nvPicPr>
          <p:cNvPr id="6" name="图片 5">
            <a:extLst>
              <a:ext uri="{FF2B5EF4-FFF2-40B4-BE49-F238E27FC236}">
                <a16:creationId xmlns:a16="http://schemas.microsoft.com/office/drawing/2014/main" id="{6847113B-0F12-9B4B-E563-6E892ABC8845}"/>
              </a:ext>
            </a:extLst>
          </p:cNvPr>
          <p:cNvPicPr>
            <a:picLocks noChangeAspect="1"/>
          </p:cNvPicPr>
          <p:nvPr/>
        </p:nvPicPr>
        <p:blipFill rotWithShape="1">
          <a:blip r:embed="rId4"/>
          <a:srcRect l="18407" t="19492" r="16644" b="6604"/>
          <a:stretch/>
        </p:blipFill>
        <p:spPr bwMode="auto">
          <a:xfrm>
            <a:off x="4543799" y="4981892"/>
            <a:ext cx="2889250" cy="149161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77509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多功能武器系统</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660400" y="1130300"/>
            <a:ext cx="10858500" cy="5095688"/>
          </a:xfrm>
        </p:spPr>
        <p:txBody>
          <a:bodyPr>
            <a:normAutofit/>
          </a:bodyPr>
          <a:lstStyle/>
          <a:p>
            <a:pPr>
              <a:lnSpc>
                <a:spcPct val="150000"/>
              </a:lnSpc>
            </a:pPr>
            <a:r>
              <a:rPr lang="zh-CN" altLang="en-US" sz="2400" kern="100" dirty="0">
                <a:latin typeface="+mn-ea"/>
                <a:cs typeface="Times New Roman" panose="02020603050405020304" pitchFamily="18" charset="0"/>
              </a:rPr>
              <a:t>本游戏为了适配弱视康复训练的游戏玩法，独创了特殊的多功能武器系统。</a:t>
            </a:r>
            <a:endParaRPr lang="en-US" altLang="zh-CN" sz="2400" kern="100" dirty="0">
              <a:latin typeface="+mn-ea"/>
              <a:cs typeface="Times New Roman" panose="02020603050405020304" pitchFamily="18" charset="0"/>
            </a:endParaRPr>
          </a:p>
          <a:p>
            <a:pPr>
              <a:lnSpc>
                <a:spcPct val="150000"/>
              </a:lnSpc>
            </a:pP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1</a:t>
            </a:r>
            <a:r>
              <a:rPr lang="zh-CN" altLang="en-US" sz="2400" kern="100" dirty="0">
                <a:latin typeface="+mn-ea"/>
                <a:cs typeface="Times New Roman" panose="02020603050405020304" pitchFamily="18" charset="0"/>
              </a:rPr>
              <a:t>）瞄准功能：玩家拾取多功能枪时，游戏会在屏幕中央绘制一个十字准心，帮助玩家进行精准的瞄准和射击。</a:t>
            </a:r>
            <a:endParaRPr lang="en-US" altLang="zh-CN" sz="2400" kern="100" dirty="0">
              <a:latin typeface="+mn-ea"/>
              <a:cs typeface="Times New Roman" panose="02020603050405020304" pitchFamily="18" charset="0"/>
            </a:endParaRPr>
          </a:p>
          <a:p>
            <a:pPr>
              <a:lnSpc>
                <a:spcPct val="150000"/>
              </a:lnSpc>
            </a:pP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2</a:t>
            </a:r>
            <a:r>
              <a:rPr lang="zh-CN" altLang="en-US" sz="2400" kern="100" dirty="0">
                <a:latin typeface="+mn-ea"/>
                <a:cs typeface="Times New Roman" panose="02020603050405020304" pitchFamily="18" charset="0"/>
              </a:rPr>
              <a:t>）吸附与弹射功能：该功能允许玩家利用多功能枪吸附游戏关卡中指定的可吸附物体（射线检测），并将其弹射出去，以解锁机关或解决谜题。</a:t>
            </a:r>
            <a:endParaRPr lang="en-US" altLang="zh-CN" sz="2400" kern="100" dirty="0">
              <a:latin typeface="+mn-ea"/>
              <a:cs typeface="Times New Roman" panose="02020603050405020304" pitchFamily="18" charset="0"/>
            </a:endParaRPr>
          </a:p>
          <a:p>
            <a:pPr>
              <a:lnSpc>
                <a:spcPct val="150000"/>
              </a:lnSpc>
            </a:pPr>
            <a:r>
              <a:rPr lang="zh-CN" altLang="en-US" sz="2400" kern="100" dirty="0">
                <a:latin typeface="+mn-ea"/>
                <a:cs typeface="Times New Roman" panose="02020603050405020304" pitchFamily="18" charset="0"/>
              </a:rPr>
              <a:t>（</a:t>
            </a:r>
            <a:r>
              <a:rPr lang="en-US" altLang="zh-CN" sz="2400" kern="100" dirty="0">
                <a:latin typeface="+mn-ea"/>
                <a:cs typeface="Times New Roman" panose="02020603050405020304" pitchFamily="18" charset="0"/>
              </a:rPr>
              <a:t>3</a:t>
            </a:r>
            <a:r>
              <a:rPr lang="zh-CN" altLang="en-US" sz="2400" kern="100" dirty="0">
                <a:latin typeface="+mn-ea"/>
                <a:cs typeface="Times New Roman" panose="02020603050405020304" pitchFamily="18" charset="0"/>
              </a:rPr>
              <a:t>）回答问题功能：此功能允许玩家远程拾取特定的答案小球，并将其存入物品栏。玩家可以通过物品栏选择和发射这些答案小球来回答敌人的问题。</a:t>
            </a:r>
          </a:p>
        </p:txBody>
      </p:sp>
    </p:spTree>
    <p:extLst>
      <p:ext uri="{BB962C8B-B14F-4D97-AF65-F5344CB8AC3E}">
        <p14:creationId xmlns:p14="http://schemas.microsoft.com/office/powerpoint/2010/main" val="1099270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a:xfrm>
            <a:off x="129241" y="80682"/>
            <a:ext cx="1141506" cy="3173506"/>
          </a:xfrm>
        </p:spPr>
        <p:txBody>
          <a:bodyPr vert="eaVert"/>
          <a:lstStyle/>
          <a:p>
            <a:r>
              <a:rPr lang="zh-CN" altLang="en-US" kern="100" dirty="0">
                <a:latin typeface="微软雅黑 Light" panose="020B0502040204020203" pitchFamily="34" charset="-122"/>
                <a:ea typeface="微软雅黑 Light" panose="020B0502040204020203" pitchFamily="34" charset="-122"/>
              </a:rPr>
              <a:t>问答游戏机制</a:t>
            </a:r>
            <a:endParaRPr lang="zh-CN" altLang="en-US" dirty="0">
              <a:latin typeface="微软雅黑 Light" panose="020B0502040204020203" pitchFamily="34" charset="-122"/>
              <a:ea typeface="微软雅黑 Light" panose="020B0502040204020203" pitchFamily="34" charset="-122"/>
            </a:endParaRPr>
          </a:p>
        </p:txBody>
      </p:sp>
      <p:pic>
        <p:nvPicPr>
          <p:cNvPr id="4" name="图片 3" descr="图示&#10;&#10;描述已自动生成">
            <a:extLst>
              <a:ext uri="{FF2B5EF4-FFF2-40B4-BE49-F238E27FC236}">
                <a16:creationId xmlns:a16="http://schemas.microsoft.com/office/drawing/2014/main" id="{633C2048-7A4A-14C2-6795-EC398EC565E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9386" y="-52080"/>
            <a:ext cx="2881966" cy="6612535"/>
          </a:xfrm>
          <a:prstGeom prst="rect">
            <a:avLst/>
          </a:prstGeom>
          <a:noFill/>
          <a:ln>
            <a:noFill/>
          </a:ln>
        </p:spPr>
      </p:pic>
      <p:pic>
        <p:nvPicPr>
          <p:cNvPr id="7" name="图片 6" descr="日程表&#10;&#10;描述已自动生成">
            <a:extLst>
              <a:ext uri="{FF2B5EF4-FFF2-40B4-BE49-F238E27FC236}">
                <a16:creationId xmlns:a16="http://schemas.microsoft.com/office/drawing/2014/main" id="{9D2FC0D5-BD4F-5238-3293-B94A185812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71406" y="1211368"/>
            <a:ext cx="5270500" cy="4337050"/>
          </a:xfrm>
          <a:prstGeom prst="rect">
            <a:avLst/>
          </a:prstGeom>
          <a:noFill/>
          <a:ln>
            <a:noFill/>
          </a:ln>
        </p:spPr>
      </p:pic>
      <p:cxnSp>
        <p:nvCxnSpPr>
          <p:cNvPr id="9" name="直接连接符 8">
            <a:extLst>
              <a:ext uri="{FF2B5EF4-FFF2-40B4-BE49-F238E27FC236}">
                <a16:creationId xmlns:a16="http://schemas.microsoft.com/office/drawing/2014/main" id="{FE4608CD-5522-883E-1AD6-47613A282842}"/>
              </a:ext>
            </a:extLst>
          </p:cNvPr>
          <p:cNvCxnSpPr/>
          <p:nvPr/>
        </p:nvCxnSpPr>
        <p:spPr>
          <a:xfrm>
            <a:off x="4997076" y="257386"/>
            <a:ext cx="0" cy="6245013"/>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39929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9513714-3984-2099-9262-5355179F89B1}"/>
              </a:ext>
            </a:extLst>
          </p:cNvPr>
          <p:cNvSpPr>
            <a:spLocks noGrp="1"/>
          </p:cNvSpPr>
          <p:nvPr>
            <p:ph type="title"/>
          </p:nvPr>
        </p:nvSpPr>
        <p:spPr/>
        <p:txBody>
          <a:bodyPr/>
          <a:lstStyle/>
          <a:p>
            <a:r>
              <a:rPr lang="zh-CN" altLang="en-US" sz="4000" kern="100" dirty="0">
                <a:latin typeface="Segoe UI Light" panose="020B0502040204020203" pitchFamily="34" charset="0"/>
                <a:ea typeface="微软雅黑 Light" panose="020B0502040204020203" pitchFamily="34" charset="-122"/>
                <a:cs typeface="Times New Roman" panose="02020603050405020304" pitchFamily="18" charset="0"/>
              </a:rPr>
              <a:t>总结</a:t>
            </a:r>
            <a:endParaRPr lang="zh-CN" altLang="en-US" dirty="0">
              <a:latin typeface="Segoe UI Light" panose="020B0502040204020203" pitchFamily="34" charset="0"/>
              <a:ea typeface="微软雅黑 Light" panose="020B0502040204020203" pitchFamily="34" charset="-122"/>
            </a:endParaRPr>
          </a:p>
        </p:txBody>
      </p:sp>
      <p:sp>
        <p:nvSpPr>
          <p:cNvPr id="5" name="文本占位符 4">
            <a:extLst>
              <a:ext uri="{FF2B5EF4-FFF2-40B4-BE49-F238E27FC236}">
                <a16:creationId xmlns:a16="http://schemas.microsoft.com/office/drawing/2014/main" id="{9ACB2562-89CC-FA1C-456C-5F393284698F}"/>
              </a:ext>
            </a:extLst>
          </p:cNvPr>
          <p:cNvSpPr>
            <a:spLocks noGrp="1"/>
          </p:cNvSpPr>
          <p:nvPr>
            <p:ph type="body" idx="1"/>
          </p:nvPr>
        </p:nvSpPr>
        <p:spPr>
          <a:xfrm>
            <a:off x="660401" y="3750109"/>
            <a:ext cx="6379792" cy="2383991"/>
          </a:xfrm>
        </p:spPr>
        <p:txBody>
          <a:bodyPr>
            <a:normAutofit/>
          </a:bodyPr>
          <a:lstStyle/>
          <a:p>
            <a:r>
              <a:rPr lang="zh-CN" altLang="en-US" sz="1800" kern="100" spc="700" dirty="0">
                <a:effectLst/>
                <a:latin typeface="Segoe UI Light" panose="020B0502040204020203" pitchFamily="34" charset="0"/>
                <a:ea typeface="微软雅黑 Light" panose="020B0502040204020203" pitchFamily="34" charset="-122"/>
                <a:cs typeface="Times New Roman" panose="02020603050405020304" pitchFamily="18" charset="0"/>
              </a:rPr>
              <a:t>结论与不足</a:t>
            </a:r>
            <a:endParaRPr lang="zh-CN" altLang="zh-CN" sz="1800" kern="100" dirty="0">
              <a:effectLst/>
              <a:latin typeface="Segoe UI Light" panose="020B0502040204020203" pitchFamily="34" charset="0"/>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3679080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总结</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660400" y="1130300"/>
            <a:ext cx="10858500" cy="5095688"/>
          </a:xfrm>
        </p:spPr>
        <p:txBody>
          <a:bodyPr>
            <a:normAutofit/>
          </a:bodyPr>
          <a:lstStyle/>
          <a:p>
            <a:pPr>
              <a:lnSpc>
                <a:spcPct val="150000"/>
              </a:lnSpc>
            </a:pPr>
            <a:r>
              <a:rPr lang="zh-CN" altLang="en-US" sz="2000" b="1" kern="100" dirty="0">
                <a:latin typeface="+mn-ea"/>
                <a:cs typeface="Times New Roman" panose="02020603050405020304" pitchFamily="18" charset="0"/>
              </a:rPr>
              <a:t>结论：</a:t>
            </a:r>
            <a:r>
              <a:rPr lang="zh-CN" altLang="en-US" sz="2000" kern="100" dirty="0">
                <a:latin typeface="+mn-ea"/>
                <a:cs typeface="Times New Roman" panose="02020603050405020304" pitchFamily="18" charset="0"/>
              </a:rPr>
              <a:t>设计与实现了一款辅助弱视儿童康复的</a:t>
            </a:r>
            <a:r>
              <a:rPr lang="en-US" altLang="zh-CN" sz="2000" kern="100" dirty="0">
                <a:latin typeface="+mn-ea"/>
                <a:cs typeface="Times New Roman" panose="02020603050405020304" pitchFamily="18" charset="0"/>
              </a:rPr>
              <a:t>3D</a:t>
            </a:r>
            <a:r>
              <a:rPr lang="zh-CN" altLang="en-US" sz="2000" kern="100" dirty="0">
                <a:latin typeface="+mn-ea"/>
                <a:cs typeface="Times New Roman" panose="02020603050405020304" pitchFamily="18" charset="0"/>
              </a:rPr>
              <a:t>益智游戏，在游戏中创新性的融入了精细目力训练、立体视训练、光栅视训练三大训练模块，并且能和红蓝眼镜配合使用取得良好的预期效果，这为弱视儿童提供了一种新型的辅助康复手段。</a:t>
            </a:r>
          </a:p>
          <a:p>
            <a:pPr>
              <a:lnSpc>
                <a:spcPct val="150000"/>
              </a:lnSpc>
            </a:pPr>
            <a:r>
              <a:rPr lang="zh-CN" altLang="en-US" sz="2000" b="1" kern="100" dirty="0">
                <a:latin typeface="+mn-ea"/>
                <a:cs typeface="Times New Roman" panose="02020603050405020304" pitchFamily="18" charset="0"/>
              </a:rPr>
              <a:t>不足：</a:t>
            </a:r>
            <a:r>
              <a:rPr lang="zh-CN" altLang="en-US" sz="2000" kern="100" dirty="0">
                <a:latin typeface="+mn-ea"/>
                <a:cs typeface="Times New Roman" panose="02020603050405020304" pitchFamily="18" charset="0"/>
              </a:rPr>
              <a:t>一是由于条件限制，无法让弱视儿童参与进来进行对照实验；二是游戏机关较少，后续可以增加更多有趣的机关；三是本游戏仅限于</a:t>
            </a:r>
            <a:r>
              <a:rPr lang="en-US" altLang="zh-CN" sz="2000" kern="100" dirty="0">
                <a:latin typeface="+mn-ea"/>
                <a:cs typeface="Times New Roman" panose="02020603050405020304" pitchFamily="18" charset="0"/>
              </a:rPr>
              <a:t>PC</a:t>
            </a:r>
            <a:r>
              <a:rPr lang="zh-CN" altLang="en-US" sz="2000" kern="100" dirty="0">
                <a:latin typeface="+mn-ea"/>
                <a:cs typeface="Times New Roman" panose="02020603050405020304" pitchFamily="18" charset="0"/>
              </a:rPr>
              <a:t>端，可以考虑移植到手机平板上让治疗更便捷。</a:t>
            </a:r>
          </a:p>
        </p:txBody>
      </p:sp>
    </p:spTree>
    <p:extLst>
      <p:ext uri="{BB962C8B-B14F-4D97-AF65-F5344CB8AC3E}">
        <p14:creationId xmlns:p14="http://schemas.microsoft.com/office/powerpoint/2010/main" val="693724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B9A7F8-299E-F6E8-2526-5843D7745E2D}"/>
              </a:ext>
            </a:extLst>
          </p:cNvPr>
          <p:cNvSpPr>
            <a:spLocks noGrp="1"/>
          </p:cNvSpPr>
          <p:nvPr>
            <p:ph type="body" sz="quarter" idx="13"/>
          </p:nvPr>
        </p:nvSpPr>
        <p:spPr/>
        <p:txBody>
          <a:bodyPr anchor="ctr"/>
          <a:lstStyle/>
          <a:p>
            <a:r>
              <a:rPr lang="zh-CN" altLang="en-US" dirty="0">
                <a:latin typeface="Segoe UI Light" panose="020B0502040204020203" pitchFamily="34" charset="0"/>
                <a:ea typeface="微软雅黑 Light" panose="020B0502040204020203" pitchFamily="34" charset="-122"/>
              </a:rPr>
              <a:t>感谢各位聆听</a:t>
            </a:r>
          </a:p>
        </p:txBody>
      </p:sp>
      <p:sp>
        <p:nvSpPr>
          <p:cNvPr id="4" name="文本占位符 3">
            <a:extLst>
              <a:ext uri="{FF2B5EF4-FFF2-40B4-BE49-F238E27FC236}">
                <a16:creationId xmlns:a16="http://schemas.microsoft.com/office/drawing/2014/main" id="{F4D6C16E-48A1-9985-DF83-77853A8B90EE}"/>
              </a:ext>
            </a:extLst>
          </p:cNvPr>
          <p:cNvSpPr>
            <a:spLocks noGrp="1"/>
          </p:cNvSpPr>
          <p:nvPr>
            <p:ph type="body" sz="quarter" idx="15"/>
          </p:nvPr>
        </p:nvSpPr>
        <p:spPr/>
        <p:txBody>
          <a:bodyPr/>
          <a:lstStyle/>
          <a:p>
            <a:endParaRPr lang="zh-CN" altLang="en-US"/>
          </a:p>
        </p:txBody>
      </p:sp>
    </p:spTree>
    <p:extLst>
      <p:ext uri="{BB962C8B-B14F-4D97-AF65-F5344CB8AC3E}">
        <p14:creationId xmlns:p14="http://schemas.microsoft.com/office/powerpoint/2010/main" val="30122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9513714-3984-2099-9262-5355179F89B1}"/>
              </a:ext>
            </a:extLst>
          </p:cNvPr>
          <p:cNvSpPr>
            <a:spLocks noGrp="1"/>
          </p:cNvSpPr>
          <p:nvPr>
            <p:ph type="title"/>
          </p:nvPr>
        </p:nvSpPr>
        <p:spPr/>
        <p:txBody>
          <a:bodyPr/>
          <a:lstStyle/>
          <a:p>
            <a:r>
              <a:rPr lang="zh-CN" altLang="en-US" sz="4000" kern="100" dirty="0">
                <a:latin typeface="Segoe UI Light" panose="020B0502040204020203" pitchFamily="34" charset="0"/>
                <a:ea typeface="微软雅黑 Light" panose="020B0502040204020203" pitchFamily="34" charset="-122"/>
                <a:cs typeface="Times New Roman" panose="02020603050405020304" pitchFamily="18" charset="0"/>
              </a:rPr>
              <a:t>背景介绍</a:t>
            </a:r>
            <a:endParaRPr lang="zh-CN" altLang="en-US" dirty="0">
              <a:latin typeface="Segoe UI Light" panose="020B0502040204020203" pitchFamily="34" charset="0"/>
              <a:ea typeface="微软雅黑 Light" panose="020B0502040204020203" pitchFamily="34" charset="-122"/>
            </a:endParaRPr>
          </a:p>
        </p:txBody>
      </p:sp>
      <p:sp>
        <p:nvSpPr>
          <p:cNvPr id="5" name="文本占位符 4">
            <a:extLst>
              <a:ext uri="{FF2B5EF4-FFF2-40B4-BE49-F238E27FC236}">
                <a16:creationId xmlns:a16="http://schemas.microsoft.com/office/drawing/2014/main" id="{9ACB2562-89CC-FA1C-456C-5F393284698F}"/>
              </a:ext>
            </a:extLst>
          </p:cNvPr>
          <p:cNvSpPr>
            <a:spLocks noGrp="1"/>
          </p:cNvSpPr>
          <p:nvPr>
            <p:ph type="body" idx="1"/>
          </p:nvPr>
        </p:nvSpPr>
        <p:spPr>
          <a:xfrm>
            <a:off x="660401" y="3750109"/>
            <a:ext cx="6379792" cy="2383991"/>
          </a:xfrm>
        </p:spPr>
        <p:txBody>
          <a:bodyPr>
            <a:normAutofit/>
          </a:bodyPr>
          <a:lstStyle/>
          <a:p>
            <a:r>
              <a:rPr lang="zh-CN" altLang="en-US" sz="1800" kern="100" dirty="0">
                <a:effectLst/>
                <a:latin typeface="Segoe UI Light" panose="020B0502040204020203" pitchFamily="34" charset="0"/>
                <a:ea typeface="微软雅黑 Light" panose="020B0502040204020203" pitchFamily="34" charset="-122"/>
                <a:cs typeface="Times New Roman" panose="02020603050405020304" pitchFamily="18" charset="0"/>
              </a:rPr>
              <a:t>定义、患病率、影响、治疗</a:t>
            </a:r>
            <a:endParaRPr lang="zh-CN" altLang="zh-CN" sz="1800" kern="100" dirty="0">
              <a:effectLst/>
              <a:latin typeface="Segoe UI Light" panose="020B0502040204020203" pitchFamily="34" charset="0"/>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1050823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弱视是一种在儿童中常见的疾病</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660400" y="1130300"/>
            <a:ext cx="10858500" cy="3798316"/>
          </a:xfrm>
        </p:spPr>
        <p:txBody>
          <a:bodyPr>
            <a:normAutofit/>
          </a:bodyPr>
          <a:lstStyle/>
          <a:p>
            <a:pPr>
              <a:lnSpc>
                <a:spcPct val="150000"/>
              </a:lnSpc>
            </a:pPr>
            <a:r>
              <a:rPr lang="zh-CN" altLang="en-US" sz="2400" kern="100" dirty="0">
                <a:latin typeface="+mn-ea"/>
                <a:cs typeface="Times New Roman" panose="02020603050405020304" pitchFamily="18" charset="0"/>
              </a:rPr>
              <a:t>弱视是一种神经发育障碍，也称为懒惰眼，常出现于儿童之中。</a:t>
            </a:r>
            <a:endParaRPr lang="en-US" altLang="zh-CN" sz="2400" kern="100" dirty="0">
              <a:latin typeface="+mn-ea"/>
              <a:cs typeface="Times New Roman" panose="02020603050405020304" pitchFamily="18" charset="0"/>
            </a:endParaRPr>
          </a:p>
          <a:p>
            <a:pPr>
              <a:lnSpc>
                <a:spcPct val="150000"/>
              </a:lnSpc>
            </a:pPr>
            <a:r>
              <a:rPr lang="zh-CN" altLang="en-US" sz="2400" kern="100" dirty="0">
                <a:latin typeface="+mn-ea"/>
                <a:cs typeface="Times New Roman" panose="02020603050405020304" pitchFamily="18" charset="0"/>
              </a:rPr>
              <a:t>在视觉发育期，由于未矫正的屈光参差、未矫正的高度屈光不正、单眼斜视、形觉剥夺导致的单眼或双眼最佳矫正视力低于相应年龄的视力都称为弱视</a:t>
            </a:r>
            <a:endParaRPr lang="en-US" altLang="zh-CN" sz="2400" kern="100" dirty="0">
              <a:latin typeface="+mn-ea"/>
              <a:cs typeface="Times New Roman" panose="02020603050405020304" pitchFamily="18" charset="0"/>
            </a:endParaRPr>
          </a:p>
          <a:p>
            <a:pPr>
              <a:lnSpc>
                <a:spcPct val="150000"/>
              </a:lnSpc>
            </a:pPr>
            <a:r>
              <a:rPr lang="zh-CN" altLang="en-US" sz="2400" dirty="0">
                <a:latin typeface="+mn-ea"/>
              </a:rPr>
              <a:t>全球患病率范围从</a:t>
            </a:r>
            <a:r>
              <a:rPr lang="en-US" altLang="zh-CN" sz="2400" dirty="0">
                <a:latin typeface="+mn-ea"/>
              </a:rPr>
              <a:t>0.51</a:t>
            </a:r>
            <a:r>
              <a:rPr lang="zh-CN" altLang="en-US" sz="2400" dirty="0">
                <a:latin typeface="+mn-ea"/>
              </a:rPr>
              <a:t>％到</a:t>
            </a:r>
            <a:r>
              <a:rPr lang="en-US" altLang="zh-CN" sz="2400" dirty="0">
                <a:latin typeface="+mn-ea"/>
              </a:rPr>
              <a:t>3.67</a:t>
            </a:r>
            <a:r>
              <a:rPr lang="zh-CN" altLang="en-US" sz="2400" dirty="0">
                <a:latin typeface="+mn-ea"/>
              </a:rPr>
              <a:t>％</a:t>
            </a:r>
            <a:r>
              <a:rPr lang="en-US" altLang="zh-CN" sz="2400" dirty="0">
                <a:latin typeface="+mn-ea"/>
              </a:rPr>
              <a:t>,</a:t>
            </a:r>
            <a:r>
              <a:rPr lang="zh-CN" altLang="en-US" sz="2400" dirty="0">
                <a:latin typeface="+mn-ea"/>
              </a:rPr>
              <a:t>综合估计值为</a:t>
            </a:r>
            <a:r>
              <a:rPr lang="en-US" altLang="zh-CN" sz="2400" dirty="0">
                <a:latin typeface="+mn-ea"/>
              </a:rPr>
              <a:t>1.75</a:t>
            </a:r>
            <a:r>
              <a:rPr lang="zh-CN" altLang="en-US" sz="2400" dirty="0">
                <a:latin typeface="+mn-ea"/>
              </a:rPr>
              <a:t>％</a:t>
            </a:r>
            <a:endParaRPr lang="en-US" altLang="zh-CN" sz="2400" dirty="0">
              <a:latin typeface="+mn-ea"/>
            </a:endParaRPr>
          </a:p>
          <a:p>
            <a:pPr>
              <a:lnSpc>
                <a:spcPct val="150000"/>
              </a:lnSpc>
            </a:pPr>
            <a:r>
              <a:rPr lang="zh-CN" altLang="en-US" sz="2400" dirty="0">
                <a:latin typeface="+mn-ea"/>
              </a:rPr>
              <a:t>我国还缺乏全国范围的大型流行病学调查数据，根据最近的流行病学结果显示，预估我国弱视整体患病率为</a:t>
            </a:r>
            <a:r>
              <a:rPr lang="en-US" altLang="zh-CN" sz="2400" dirty="0">
                <a:latin typeface="+mn-ea"/>
              </a:rPr>
              <a:t>1%</a:t>
            </a:r>
            <a:r>
              <a:rPr lang="zh-CN" altLang="en-US" sz="2400" dirty="0">
                <a:latin typeface="+mn-ea"/>
              </a:rPr>
              <a:t>到</a:t>
            </a:r>
            <a:r>
              <a:rPr lang="en-US" altLang="zh-CN" sz="2400" dirty="0">
                <a:latin typeface="+mn-ea"/>
              </a:rPr>
              <a:t>2%</a:t>
            </a:r>
            <a:r>
              <a:rPr lang="zh-CN" altLang="en-US" sz="2400" dirty="0">
                <a:latin typeface="+mn-ea"/>
              </a:rPr>
              <a:t>。</a:t>
            </a:r>
          </a:p>
        </p:txBody>
      </p:sp>
    </p:spTree>
    <p:extLst>
      <p:ext uri="{BB962C8B-B14F-4D97-AF65-F5344CB8AC3E}">
        <p14:creationId xmlns:p14="http://schemas.microsoft.com/office/powerpoint/2010/main" val="2016699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弱视的影响</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660400" y="1130300"/>
            <a:ext cx="10858500" cy="2919186"/>
          </a:xfrm>
        </p:spPr>
        <p:txBody>
          <a:bodyPr>
            <a:normAutofit/>
          </a:bodyPr>
          <a:lstStyle/>
          <a:p>
            <a:pPr>
              <a:lnSpc>
                <a:spcPct val="150000"/>
              </a:lnSpc>
            </a:pPr>
            <a:r>
              <a:rPr lang="zh-CN" altLang="en-US" sz="2400" dirty="0">
                <a:latin typeface="+mn-ea"/>
              </a:rPr>
              <a:t>在做精细化任务时比较困难（拿不准东西、手工活困难）</a:t>
            </a:r>
            <a:endParaRPr lang="en-US" altLang="zh-CN" sz="2400" dirty="0">
              <a:latin typeface="+mn-ea"/>
            </a:endParaRPr>
          </a:p>
          <a:p>
            <a:pPr>
              <a:lnSpc>
                <a:spcPct val="150000"/>
              </a:lnSpc>
            </a:pPr>
            <a:r>
              <a:rPr lang="zh-CN" altLang="en-US" sz="2400" dirty="0">
                <a:latin typeface="+mn-ea"/>
              </a:rPr>
              <a:t>阅读时专注力不够</a:t>
            </a:r>
            <a:endParaRPr lang="en-US" altLang="zh-CN" sz="2400" dirty="0">
              <a:latin typeface="+mn-ea"/>
            </a:endParaRPr>
          </a:p>
          <a:p>
            <a:pPr>
              <a:lnSpc>
                <a:spcPct val="150000"/>
              </a:lnSpc>
            </a:pPr>
            <a:r>
              <a:rPr lang="zh-CN" altLang="en-US" sz="2400" dirty="0">
                <a:latin typeface="+mn-ea"/>
              </a:rPr>
              <a:t>影响立体视觉，从而降低一些运动能力</a:t>
            </a:r>
            <a:endParaRPr lang="en-US" altLang="zh-CN" sz="2400" dirty="0">
              <a:latin typeface="+mn-ea"/>
            </a:endParaRPr>
          </a:p>
          <a:p>
            <a:pPr>
              <a:lnSpc>
                <a:spcPct val="150000"/>
              </a:lnSpc>
            </a:pPr>
            <a:r>
              <a:rPr lang="zh-CN" altLang="en-US" sz="2400" dirty="0">
                <a:latin typeface="+mn-ea"/>
              </a:rPr>
              <a:t>心理健康会产生影响</a:t>
            </a:r>
          </a:p>
        </p:txBody>
      </p:sp>
    </p:spTree>
    <p:extLst>
      <p:ext uri="{BB962C8B-B14F-4D97-AF65-F5344CB8AC3E}">
        <p14:creationId xmlns:p14="http://schemas.microsoft.com/office/powerpoint/2010/main" val="1551037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遮盖疗法</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4193865" y="1130300"/>
            <a:ext cx="8046262" cy="4830488"/>
          </a:xfrm>
        </p:spPr>
        <p:txBody>
          <a:bodyPr>
            <a:normAutofit/>
          </a:bodyPr>
          <a:lstStyle/>
          <a:p>
            <a:pPr>
              <a:lnSpc>
                <a:spcPct val="150000"/>
              </a:lnSpc>
            </a:pPr>
            <a:r>
              <a:rPr lang="zh-CN" altLang="en-US" sz="2000" dirty="0">
                <a:latin typeface="+mn-ea"/>
              </a:rPr>
              <a:t>遮盖疗法是目前治疗弱视的主流方法，已经有近百年的应用历史。遮盖疗法经济简单，但会影响患儿外观，儿童依从性差。</a:t>
            </a:r>
            <a:endParaRPr lang="en-US" altLang="zh-CN" sz="2000" dirty="0">
              <a:latin typeface="+mn-ea"/>
            </a:endParaRPr>
          </a:p>
          <a:p>
            <a:pPr>
              <a:lnSpc>
                <a:spcPct val="150000"/>
              </a:lnSpc>
            </a:pPr>
            <a:r>
              <a:rPr lang="zh-CN" altLang="en-US" sz="2000" dirty="0">
                <a:latin typeface="+mn-ea"/>
              </a:rPr>
              <a:t>遮盖疗法并不能改善全部的双眼视功能，比如融合视力、立体视力等，所以治疗效果很难维持，弱视也容易再次复发。</a:t>
            </a:r>
            <a:endParaRPr lang="en-US" altLang="zh-CN" sz="2000" dirty="0">
              <a:latin typeface="+mn-ea"/>
            </a:endParaRPr>
          </a:p>
          <a:p>
            <a:pPr>
              <a:lnSpc>
                <a:spcPct val="150000"/>
              </a:lnSpc>
            </a:pPr>
            <a:r>
              <a:rPr lang="zh-CN" altLang="en-US" sz="2000" dirty="0">
                <a:latin typeface="+mn-ea"/>
              </a:rPr>
              <a:t>研究表明，对于</a:t>
            </a:r>
            <a:r>
              <a:rPr lang="en-US" altLang="zh-CN" sz="2000" dirty="0">
                <a:latin typeface="+mn-ea"/>
              </a:rPr>
              <a:t>4</a:t>
            </a:r>
            <a:r>
              <a:rPr lang="zh-CN" altLang="en-US" sz="2000" dirty="0">
                <a:latin typeface="+mn-ea"/>
              </a:rPr>
              <a:t>岁儿童，遮盖疗法治疗</a:t>
            </a:r>
            <a:r>
              <a:rPr lang="en-US" altLang="zh-CN" sz="2000" dirty="0">
                <a:latin typeface="+mn-ea"/>
              </a:rPr>
              <a:t>170</a:t>
            </a:r>
            <a:r>
              <a:rPr lang="zh-CN" altLang="en-US" sz="2000" dirty="0">
                <a:latin typeface="+mn-ea"/>
              </a:rPr>
              <a:t>小时可改善两行视力，对于</a:t>
            </a:r>
            <a:r>
              <a:rPr lang="en-US" altLang="zh-CN" sz="2000" dirty="0">
                <a:latin typeface="+mn-ea"/>
              </a:rPr>
              <a:t>6</a:t>
            </a:r>
            <a:r>
              <a:rPr lang="zh-CN" altLang="en-US" sz="2000" dirty="0">
                <a:latin typeface="+mn-ea"/>
              </a:rPr>
              <a:t>岁儿童则需要</a:t>
            </a:r>
            <a:r>
              <a:rPr lang="en-US" altLang="zh-CN" sz="2000" dirty="0">
                <a:latin typeface="+mn-ea"/>
              </a:rPr>
              <a:t>236</a:t>
            </a:r>
            <a:r>
              <a:rPr lang="zh-CN" altLang="en-US" sz="2000" dirty="0">
                <a:latin typeface="+mn-ea"/>
              </a:rPr>
              <a:t>小时，如果是</a:t>
            </a:r>
            <a:r>
              <a:rPr lang="en-US" altLang="zh-CN" sz="2000" dirty="0">
                <a:latin typeface="+mn-ea"/>
              </a:rPr>
              <a:t>7</a:t>
            </a:r>
            <a:r>
              <a:rPr lang="zh-CN" altLang="en-US" sz="2000" dirty="0">
                <a:latin typeface="+mn-ea"/>
              </a:rPr>
              <a:t>岁以上的儿童则会超过</a:t>
            </a:r>
            <a:r>
              <a:rPr lang="en-US" altLang="zh-CN" sz="2000" dirty="0">
                <a:latin typeface="+mn-ea"/>
              </a:rPr>
              <a:t>400</a:t>
            </a:r>
            <a:r>
              <a:rPr lang="zh-CN" altLang="en-US" sz="2000" dirty="0">
                <a:latin typeface="+mn-ea"/>
              </a:rPr>
              <a:t>小时的治疗时间，并且在治疗的第一年内多达</a:t>
            </a:r>
            <a:r>
              <a:rPr lang="en-US" altLang="zh-CN" sz="2000" dirty="0">
                <a:latin typeface="+mn-ea"/>
              </a:rPr>
              <a:t>25%</a:t>
            </a:r>
            <a:r>
              <a:rPr lang="zh-CN" altLang="en-US" sz="2000" dirty="0">
                <a:latin typeface="+mn-ea"/>
              </a:rPr>
              <a:t>的患者会复发。这也说明弱视治疗需趁早。</a:t>
            </a:r>
            <a:endParaRPr lang="en-US" altLang="zh-CN" sz="2000" dirty="0">
              <a:latin typeface="+mn-ea"/>
            </a:endParaRPr>
          </a:p>
          <a:p>
            <a:pPr>
              <a:lnSpc>
                <a:spcPct val="150000"/>
              </a:lnSpc>
            </a:pPr>
            <a:endParaRPr lang="en-US" altLang="zh-CN" sz="2400" dirty="0">
              <a:latin typeface="+mn-ea"/>
            </a:endParaRPr>
          </a:p>
          <a:p>
            <a:pPr>
              <a:lnSpc>
                <a:spcPct val="150000"/>
              </a:lnSpc>
            </a:pPr>
            <a:endParaRPr lang="en-US" altLang="zh-CN" sz="2400" dirty="0">
              <a:latin typeface="+mn-ea"/>
            </a:endParaRPr>
          </a:p>
          <a:p>
            <a:pPr marL="0" indent="0">
              <a:lnSpc>
                <a:spcPct val="150000"/>
              </a:lnSpc>
              <a:buNone/>
            </a:pPr>
            <a:endParaRPr lang="en-US" altLang="zh-CN" sz="2400" dirty="0">
              <a:latin typeface="+mn-ea"/>
            </a:endParaRPr>
          </a:p>
          <a:p>
            <a:pPr>
              <a:lnSpc>
                <a:spcPct val="150000"/>
              </a:lnSpc>
            </a:pPr>
            <a:endParaRPr lang="zh-CN" altLang="en-US" sz="2400" dirty="0">
              <a:latin typeface="+mn-ea"/>
            </a:endParaRPr>
          </a:p>
        </p:txBody>
      </p:sp>
      <p:pic>
        <p:nvPicPr>
          <p:cNvPr id="1026" name="Picture 2" descr="弱视儿童每天遮盖多久效果最好？ - 站内文章 - 治疗儿童弱视_治疗儿童斜视_治疗儿童散光_治疗儿童远视_治疗儿童近视_远视治疗">
            <a:extLst>
              <a:ext uri="{FF2B5EF4-FFF2-40B4-BE49-F238E27FC236}">
                <a16:creationId xmlns:a16="http://schemas.microsoft.com/office/drawing/2014/main" id="{2A3791E2-F592-F6E2-8321-F31396DE05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98" r="19796"/>
          <a:stretch/>
        </p:blipFill>
        <p:spPr bwMode="auto">
          <a:xfrm>
            <a:off x="354608" y="1295304"/>
            <a:ext cx="3673091" cy="3579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324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新型疗法</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660400" y="1130300"/>
            <a:ext cx="10858500" cy="2919186"/>
          </a:xfrm>
        </p:spPr>
        <p:txBody>
          <a:bodyPr>
            <a:normAutofit/>
          </a:bodyPr>
          <a:lstStyle/>
          <a:p>
            <a:pPr>
              <a:lnSpc>
                <a:spcPct val="150000"/>
              </a:lnSpc>
            </a:pPr>
            <a:r>
              <a:rPr lang="zh-CN" altLang="en-US" sz="2400" dirty="0">
                <a:latin typeface="+mn-ea"/>
              </a:rPr>
              <a:t>双眼训练是目前普遍认可的新型治疗手段，这种方式会向两只眼睛呈现不同的刺激，并由双眼自动整合两种刺激。</a:t>
            </a:r>
            <a:endParaRPr lang="en-US" altLang="zh-CN" sz="2400" dirty="0">
              <a:latin typeface="+mn-ea"/>
            </a:endParaRPr>
          </a:p>
          <a:p>
            <a:pPr>
              <a:lnSpc>
                <a:spcPct val="150000"/>
              </a:lnSpc>
            </a:pPr>
            <a:r>
              <a:rPr lang="zh-CN" altLang="en-US" sz="2400" dirty="0">
                <a:latin typeface="+mn-ea"/>
              </a:rPr>
              <a:t>数字疗法指的是通过多媒体、应用软件、游戏来治疗疾病的疗法。</a:t>
            </a:r>
            <a:endParaRPr lang="en-US" altLang="zh-CN" sz="2400" dirty="0">
              <a:latin typeface="+mn-ea"/>
            </a:endParaRPr>
          </a:p>
          <a:p>
            <a:pPr>
              <a:lnSpc>
                <a:spcPct val="150000"/>
              </a:lnSpc>
            </a:pPr>
            <a:r>
              <a:rPr lang="zh-CN" altLang="en-US" sz="2400" dirty="0">
                <a:latin typeface="+mn-ea"/>
              </a:rPr>
              <a:t>许多研究表明，双眼游戏治疗是有效的（见论文）</a:t>
            </a:r>
            <a:endParaRPr lang="en-US" altLang="zh-CN" sz="2400" dirty="0">
              <a:latin typeface="+mn-ea"/>
            </a:endParaRPr>
          </a:p>
          <a:p>
            <a:pPr>
              <a:lnSpc>
                <a:spcPct val="150000"/>
              </a:lnSpc>
            </a:pPr>
            <a:endParaRPr lang="zh-CN" altLang="en-US" sz="2400" dirty="0">
              <a:latin typeface="+mn-ea"/>
            </a:endParaRPr>
          </a:p>
        </p:txBody>
      </p:sp>
    </p:spTree>
    <p:extLst>
      <p:ext uri="{BB962C8B-B14F-4D97-AF65-F5344CB8AC3E}">
        <p14:creationId xmlns:p14="http://schemas.microsoft.com/office/powerpoint/2010/main" val="3596707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9513714-3984-2099-9262-5355179F89B1}"/>
              </a:ext>
            </a:extLst>
          </p:cNvPr>
          <p:cNvSpPr>
            <a:spLocks noGrp="1"/>
          </p:cNvSpPr>
          <p:nvPr>
            <p:ph type="title"/>
          </p:nvPr>
        </p:nvSpPr>
        <p:spPr/>
        <p:txBody>
          <a:bodyPr/>
          <a:lstStyle/>
          <a:p>
            <a:r>
              <a:rPr lang="zh-CN" altLang="en-US" sz="4000" kern="100" dirty="0">
                <a:latin typeface="Segoe UI Light" panose="020B0502040204020203" pitchFamily="34" charset="0"/>
                <a:ea typeface="微软雅黑 Light" panose="020B0502040204020203" pitchFamily="34" charset="-122"/>
                <a:cs typeface="Times New Roman" panose="02020603050405020304" pitchFamily="18" charset="0"/>
              </a:rPr>
              <a:t>弱视游戏系统设计</a:t>
            </a:r>
            <a:endParaRPr lang="zh-CN" altLang="en-US" dirty="0">
              <a:latin typeface="Segoe UI Light" panose="020B0502040204020203" pitchFamily="34" charset="0"/>
              <a:ea typeface="微软雅黑 Light" panose="020B0502040204020203" pitchFamily="34" charset="-122"/>
            </a:endParaRPr>
          </a:p>
        </p:txBody>
      </p:sp>
      <p:sp>
        <p:nvSpPr>
          <p:cNvPr id="5" name="文本占位符 4">
            <a:extLst>
              <a:ext uri="{FF2B5EF4-FFF2-40B4-BE49-F238E27FC236}">
                <a16:creationId xmlns:a16="http://schemas.microsoft.com/office/drawing/2014/main" id="{9ACB2562-89CC-FA1C-456C-5F393284698F}"/>
              </a:ext>
            </a:extLst>
          </p:cNvPr>
          <p:cNvSpPr>
            <a:spLocks noGrp="1"/>
          </p:cNvSpPr>
          <p:nvPr>
            <p:ph type="body" idx="1"/>
          </p:nvPr>
        </p:nvSpPr>
        <p:spPr>
          <a:xfrm>
            <a:off x="660401" y="3750109"/>
            <a:ext cx="6379792" cy="2383991"/>
          </a:xfrm>
        </p:spPr>
        <p:txBody>
          <a:bodyPr>
            <a:normAutofit/>
          </a:bodyPr>
          <a:lstStyle/>
          <a:p>
            <a:r>
              <a:rPr lang="zh-CN" altLang="en-US" sz="1800" kern="100" dirty="0">
                <a:latin typeface="Segoe UI Light" panose="020B0502040204020203" pitchFamily="34" charset="0"/>
                <a:ea typeface="微软雅黑 Light" panose="020B0502040204020203" pitchFamily="34" charset="-122"/>
                <a:cs typeface="Times New Roman" panose="02020603050405020304" pitchFamily="18" charset="0"/>
              </a:rPr>
              <a:t>游戏</a:t>
            </a:r>
            <a:r>
              <a:rPr lang="zh-CN" altLang="en-US" sz="1800" kern="100" dirty="0">
                <a:effectLst/>
                <a:latin typeface="Segoe UI Light" panose="020B0502040204020203" pitchFamily="34" charset="0"/>
                <a:ea typeface="微软雅黑 Light" panose="020B0502040204020203" pitchFamily="34" charset="-122"/>
                <a:cs typeface="Times New Roman" panose="02020603050405020304" pitchFamily="18" charset="0"/>
              </a:rPr>
              <a:t>框架、三个视训练模块</a:t>
            </a:r>
            <a:endParaRPr lang="zh-CN" altLang="zh-CN" sz="1800" kern="100" dirty="0">
              <a:effectLst/>
              <a:latin typeface="Segoe UI Light" panose="020B0502040204020203" pitchFamily="34" charset="0"/>
              <a:ea typeface="微软雅黑 Light" panose="020B0502040204020203" pitchFamily="34" charset="-122"/>
              <a:cs typeface="Times New Roman" panose="02020603050405020304" pitchFamily="18" charset="0"/>
            </a:endParaRPr>
          </a:p>
        </p:txBody>
      </p:sp>
    </p:spTree>
    <p:extLst>
      <p:ext uri="{BB962C8B-B14F-4D97-AF65-F5344CB8AC3E}">
        <p14:creationId xmlns:p14="http://schemas.microsoft.com/office/powerpoint/2010/main" val="689920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7B7960-8330-7F10-94D4-CE40B302DAEE}"/>
              </a:ext>
            </a:extLst>
          </p:cNvPr>
          <p:cNvSpPr>
            <a:spLocks noGrp="1"/>
          </p:cNvSpPr>
          <p:nvPr>
            <p:ph type="title"/>
          </p:nvPr>
        </p:nvSpPr>
        <p:spPr/>
        <p:txBody>
          <a:bodyPr/>
          <a:lstStyle/>
          <a:p>
            <a:r>
              <a:rPr lang="zh-CN" altLang="en-US" kern="100" dirty="0">
                <a:latin typeface="微软雅黑 Light" panose="020B0502040204020203" pitchFamily="34" charset="-122"/>
                <a:ea typeface="微软雅黑 Light" panose="020B0502040204020203" pitchFamily="34" charset="-122"/>
              </a:rPr>
              <a:t>总体游戏框架</a:t>
            </a:r>
            <a:endParaRPr lang="zh-CN" altLang="en-US" dirty="0">
              <a:latin typeface="微软雅黑 Light" panose="020B0502040204020203" pitchFamily="34" charset="-122"/>
              <a:ea typeface="微软雅黑 Light" panose="020B0502040204020203" pitchFamily="34" charset="-122"/>
            </a:endParaRPr>
          </a:p>
        </p:txBody>
      </p:sp>
      <p:sp>
        <p:nvSpPr>
          <p:cNvPr id="3" name="内容占位符 2">
            <a:extLst>
              <a:ext uri="{FF2B5EF4-FFF2-40B4-BE49-F238E27FC236}">
                <a16:creationId xmlns:a16="http://schemas.microsoft.com/office/drawing/2014/main" id="{6B0693D9-3797-B3D4-44C3-CCC73CEFA7A3}"/>
              </a:ext>
            </a:extLst>
          </p:cNvPr>
          <p:cNvSpPr>
            <a:spLocks noGrp="1"/>
          </p:cNvSpPr>
          <p:nvPr>
            <p:ph idx="1"/>
          </p:nvPr>
        </p:nvSpPr>
        <p:spPr>
          <a:xfrm>
            <a:off x="660400" y="1130300"/>
            <a:ext cx="10858500" cy="3798316"/>
          </a:xfrm>
        </p:spPr>
        <p:txBody>
          <a:bodyPr>
            <a:normAutofit/>
          </a:bodyPr>
          <a:lstStyle/>
          <a:p>
            <a:pPr>
              <a:lnSpc>
                <a:spcPct val="150000"/>
              </a:lnSpc>
            </a:pPr>
            <a:r>
              <a:rPr lang="zh-CN" altLang="en-US" sz="2400" kern="100" dirty="0">
                <a:latin typeface="+mn-ea"/>
                <a:cs typeface="Times New Roman" panose="02020603050405020304" pitchFamily="18" charset="0"/>
              </a:rPr>
              <a:t>本游戏的主要目的是帮助弱视儿童辅助康复，不仅有目力训练的要求，同时还需要内容益智且引人入胜，这样儿童的依从性才会提高。下图是本游戏所涉及到的模块。</a:t>
            </a:r>
            <a:endParaRPr lang="zh-CN" altLang="en-US" sz="2400" dirty="0">
              <a:latin typeface="+mn-ea"/>
            </a:endParaRPr>
          </a:p>
        </p:txBody>
      </p:sp>
      <p:pic>
        <p:nvPicPr>
          <p:cNvPr id="4" name="图片 3">
            <a:extLst>
              <a:ext uri="{FF2B5EF4-FFF2-40B4-BE49-F238E27FC236}">
                <a16:creationId xmlns:a16="http://schemas.microsoft.com/office/drawing/2014/main" id="{1E411421-83C3-D8B6-87A9-C4E021A3D5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3264916" y="2528277"/>
            <a:ext cx="7377467" cy="3958923"/>
          </a:xfrm>
          <a:prstGeom prst="rect">
            <a:avLst/>
          </a:prstGeom>
          <a:noFill/>
          <a:ln>
            <a:noFill/>
          </a:ln>
        </p:spPr>
      </p:pic>
    </p:spTree>
    <p:extLst>
      <p:ext uri="{BB962C8B-B14F-4D97-AF65-F5344CB8AC3E}">
        <p14:creationId xmlns:p14="http://schemas.microsoft.com/office/powerpoint/2010/main" val="3282668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PLUS-V2-0434797e-af9c-4107-99ae-26a34558ab7e">
  <a:themeElements>
    <a:clrScheme name="iSlide VI标准">
      <a:dk1>
        <a:srgbClr val="000000"/>
      </a:dk1>
      <a:lt1>
        <a:srgbClr val="FFFFFF"/>
      </a:lt1>
      <a:dk2>
        <a:srgbClr val="778495"/>
      </a:dk2>
      <a:lt2>
        <a:srgbClr val="F0F0F0"/>
      </a:lt2>
      <a:accent1>
        <a:srgbClr val="0085C3"/>
      </a:accent1>
      <a:accent2>
        <a:srgbClr val="7AB800"/>
      </a:accent2>
      <a:accent3>
        <a:srgbClr val="F2AF00"/>
      </a:accent3>
      <a:accent4>
        <a:srgbClr val="DC5034"/>
      </a:accent4>
      <a:accent5>
        <a:srgbClr val="CE1126"/>
      </a:accent5>
      <a:accent6>
        <a:srgbClr val="B7295A"/>
      </a:accent6>
      <a:hlink>
        <a:srgbClr val="0085C3"/>
      </a:hlink>
      <a:folHlink>
        <a:srgbClr val="BFBFBF"/>
      </a:folHlink>
    </a:clrScheme>
    <a:fontScheme name="font">
      <a:majorFont>
        <a:latin typeface="Segoe UI Light"/>
        <a:ea typeface="微软雅黑 Light"/>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PLUS-V2-0434797e-af9c-4107-99ae-26a34558ab7e" id="{3652F229-FE7F-4632-9E41-F22FDB3A0198}" vid="{E4DA3138-59DB-4A57-B557-9D6D34CDEA26}"/>
    </a:ext>
  </a:extLst>
</a:theme>
</file>

<file path=docProps/app.xml><?xml version="1.0" encoding="utf-8"?>
<Properties xmlns="http://schemas.openxmlformats.org/officeDocument/2006/extended-properties" xmlns:vt="http://schemas.openxmlformats.org/officeDocument/2006/docPropsVTypes">
  <TotalTime>224</TotalTime>
  <Words>1869</Words>
  <Application>Microsoft Office PowerPoint</Application>
  <PresentationFormat>宽屏</PresentationFormat>
  <Paragraphs>92</Paragraphs>
  <Slides>26</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26</vt:i4>
      </vt:variant>
    </vt:vector>
  </HeadingPairs>
  <TitlesOfParts>
    <vt:vector size="30" baseType="lpstr">
      <vt:lpstr>微软雅黑 Light</vt:lpstr>
      <vt:lpstr>Arial</vt:lpstr>
      <vt:lpstr>Segoe UI Light</vt:lpstr>
      <vt:lpstr>OfficePLUS-V2-0434797e-af9c-4107-99ae-26a34558ab7e</vt:lpstr>
      <vt:lpstr>基于UE5的辅助弱视儿童康复游戏的设计与实现</vt:lpstr>
      <vt:lpstr>PowerPoint 演示文稿</vt:lpstr>
      <vt:lpstr>背景介绍</vt:lpstr>
      <vt:lpstr>弱视是一种在儿童中常见的疾病</vt:lpstr>
      <vt:lpstr>弱视的影响</vt:lpstr>
      <vt:lpstr>遮盖疗法</vt:lpstr>
      <vt:lpstr>新型疗法</vt:lpstr>
      <vt:lpstr>弱视游戏系统设计</vt:lpstr>
      <vt:lpstr>总体游戏框架</vt:lpstr>
      <vt:lpstr>总体游戏框架</vt:lpstr>
      <vt:lpstr>精细目力训练模块设计</vt:lpstr>
      <vt:lpstr>精细目力训练模块设计</vt:lpstr>
      <vt:lpstr>立体视训练模块设计</vt:lpstr>
      <vt:lpstr>立体视训练模块设计</vt:lpstr>
      <vt:lpstr>光栅视训练模块设计</vt:lpstr>
      <vt:lpstr>光栅视训练模块设计</vt:lpstr>
      <vt:lpstr>弱视游戏的实现</vt:lpstr>
      <vt:lpstr>代码度量</vt:lpstr>
      <vt:lpstr>资产结构</vt:lpstr>
      <vt:lpstr>角色功能的实现</vt:lpstr>
      <vt:lpstr>玩家输入系统</vt:lpstr>
      <vt:lpstr>多功能武器系统</vt:lpstr>
      <vt:lpstr>问答游戏机制</vt:lpstr>
      <vt:lpstr>总结</vt:lpstr>
      <vt:lpstr>总结</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小恒 程</dc:creator>
  <cp:lastModifiedBy>泳霏 佘</cp:lastModifiedBy>
  <cp:revision>8</cp:revision>
  <dcterms:created xsi:type="dcterms:W3CDTF">2024-05-26T09:53:47Z</dcterms:created>
  <dcterms:modified xsi:type="dcterms:W3CDTF">2024-06-01T03:42:07Z</dcterms:modified>
</cp:coreProperties>
</file>